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theme/theme4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2" r:id="rId1"/>
    <p:sldMasterId id="2147483685" r:id="rId2"/>
    <p:sldMasterId id="2147483691" r:id="rId3"/>
    <p:sldMasterId id="2147483694" r:id="rId4"/>
    <p:sldMasterId id="2147483697" r:id="rId5"/>
    <p:sldMasterId id="2147483687" r:id="rId6"/>
    <p:sldMasterId id="2147483709" r:id="rId7"/>
  </p:sldMasterIdLst>
  <p:notesMasterIdLst>
    <p:notesMasterId r:id="rId21"/>
  </p:notesMasterIdLst>
  <p:handoutMasterIdLst>
    <p:handoutMasterId r:id="rId22"/>
  </p:handoutMasterIdLst>
  <p:sldIdLst>
    <p:sldId id="267" r:id="rId8"/>
    <p:sldId id="277" r:id="rId9"/>
    <p:sldId id="704" r:id="rId10"/>
    <p:sldId id="705" r:id="rId11"/>
    <p:sldId id="706" r:id="rId12"/>
    <p:sldId id="275" r:id="rId13"/>
    <p:sldId id="707" r:id="rId14"/>
    <p:sldId id="711" r:id="rId15"/>
    <p:sldId id="276" r:id="rId16"/>
    <p:sldId id="708" r:id="rId17"/>
    <p:sldId id="709" r:id="rId18"/>
    <p:sldId id="710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03" userDrawn="1">
          <p15:clr>
            <a:srgbClr val="A4A3A4"/>
          </p15:clr>
        </p15:guide>
        <p15:guide id="3" pos="542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orient="horz" pos="323" userDrawn="1">
          <p15:clr>
            <a:srgbClr val="A4A3A4"/>
          </p15:clr>
        </p15:guide>
        <p15:guide id="7" orient="horz" pos="3952" userDrawn="1">
          <p15:clr>
            <a:srgbClr val="A4A3A4"/>
          </p15:clr>
        </p15:guide>
        <p15:guide id="8" orient="horz" pos="1248">
          <p15:clr>
            <a:srgbClr val="A4A3A4"/>
          </p15:clr>
        </p15:guide>
        <p15:guide id="9" orient="horz" pos="1820" userDrawn="1">
          <p15:clr>
            <a:srgbClr val="A4A3A4"/>
          </p15:clr>
        </p15:guide>
        <p15:guide id="10" orient="horz" pos="2772" userDrawn="1">
          <p15:clr>
            <a:srgbClr val="A4A3A4"/>
          </p15:clr>
        </p15:guide>
        <p15:guide id="11" orient="horz" pos="3589" userDrawn="1">
          <p15:clr>
            <a:srgbClr val="A4A3A4"/>
          </p15:clr>
        </p15:guide>
        <p15:guide id="13" orient="horz" pos="3317" userDrawn="1">
          <p15:clr>
            <a:srgbClr val="A4A3A4"/>
          </p15:clr>
        </p15:guide>
        <p15:guide id="14" orient="horz" pos="556">
          <p15:clr>
            <a:srgbClr val="A4A3A4"/>
          </p15:clr>
        </p15:guide>
        <p15:guide id="15" orient="horz" pos="285">
          <p15:clr>
            <a:srgbClr val="A4A3A4"/>
          </p15:clr>
        </p15:guide>
        <p15:guide id="16" pos="2948" userDrawn="1">
          <p15:clr>
            <a:srgbClr val="A4A3A4"/>
          </p15:clr>
        </p15:guide>
        <p15:guide id="17" pos="5421">
          <p15:clr>
            <a:srgbClr val="A4A3A4"/>
          </p15:clr>
        </p15:guide>
        <p15:guide id="18" pos="703">
          <p15:clr>
            <a:srgbClr val="A4A3A4"/>
          </p15:clr>
        </p15:guide>
        <p15:guide id="19" pos="862" userDrawn="1">
          <p15:clr>
            <a:srgbClr val="A4A3A4"/>
          </p15:clr>
        </p15:guide>
        <p15:guide id="20" pos="1224" userDrawn="1">
          <p15:clr>
            <a:srgbClr val="A4A3A4"/>
          </p15:clr>
        </p15:guide>
        <p15:guide id="21" pos="1388">
          <p15:clr>
            <a:srgbClr val="A4A3A4"/>
          </p15:clr>
        </p15:guide>
        <p15:guide id="22" pos="1791" userDrawn="1">
          <p15:clr>
            <a:srgbClr val="A4A3A4"/>
          </p15:clr>
        </p15:guide>
        <p15:guide id="23" pos="1905" userDrawn="1">
          <p15:clr>
            <a:srgbClr val="A4A3A4"/>
          </p15:clr>
        </p15:guide>
        <p15:guide id="24" pos="2290" userDrawn="1">
          <p15:clr>
            <a:srgbClr val="A4A3A4"/>
          </p15:clr>
        </p15:guide>
        <p15:guide id="25" pos="2449" userDrawn="1">
          <p15:clr>
            <a:srgbClr val="A4A3A4"/>
          </p15:clr>
        </p15:guide>
        <p15:guide id="26" pos="2789" userDrawn="1">
          <p15:clr>
            <a:srgbClr val="A4A3A4"/>
          </p15:clr>
        </p15:guide>
        <p15:guide id="27" pos="3311" userDrawn="1">
          <p15:clr>
            <a:srgbClr val="A4A3A4"/>
          </p15:clr>
        </p15:guide>
        <p15:guide id="28" pos="3492" userDrawn="1">
          <p15:clr>
            <a:srgbClr val="A4A3A4"/>
          </p15:clr>
        </p15:guide>
        <p15:guide id="29" pos="3833" userDrawn="1">
          <p15:clr>
            <a:srgbClr val="A4A3A4"/>
          </p15:clr>
        </p15:guide>
        <p15:guide id="30" pos="4014" userDrawn="1">
          <p15:clr>
            <a:srgbClr val="A4A3A4"/>
          </p15:clr>
        </p15:guide>
        <p15:guide id="31" pos="4371">
          <p15:clr>
            <a:srgbClr val="A4A3A4"/>
          </p15:clr>
        </p15:guide>
        <p15:guide id="32" pos="4530">
          <p15:clr>
            <a:srgbClr val="A4A3A4"/>
          </p15:clr>
        </p15:guide>
        <p15:guide id="33" pos="4898" userDrawn="1">
          <p15:clr>
            <a:srgbClr val="A4A3A4"/>
          </p15:clr>
        </p15:guide>
        <p15:guide id="34" pos="50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7"/>
    <p:restoredTop sz="95855"/>
  </p:normalViewPr>
  <p:slideViewPr>
    <p:cSldViewPr snapToGrid="0">
      <p:cViewPr varScale="1">
        <p:scale>
          <a:sx n="80" d="100"/>
          <a:sy n="80" d="100"/>
        </p:scale>
        <p:origin x="1570" y="86"/>
      </p:cViewPr>
      <p:guideLst>
        <p:guide orient="horz" pos="2160"/>
        <p:guide pos="2903"/>
        <p:guide pos="5420"/>
        <p:guide pos="340"/>
        <p:guide orient="horz" pos="3997"/>
        <p:guide orient="horz" pos="323"/>
        <p:guide orient="horz" pos="3952"/>
        <p:guide orient="horz" pos="1248"/>
        <p:guide orient="horz" pos="1820"/>
        <p:guide orient="horz" pos="2772"/>
        <p:guide orient="horz" pos="3589"/>
        <p:guide orient="horz" pos="3317"/>
        <p:guide orient="horz" pos="556"/>
        <p:guide orient="horz" pos="285"/>
        <p:guide pos="2948"/>
        <p:guide pos="5421"/>
        <p:guide pos="703"/>
        <p:guide pos="862"/>
        <p:guide pos="1224"/>
        <p:guide pos="1388"/>
        <p:guide pos="1791"/>
        <p:guide pos="1905"/>
        <p:guide pos="2290"/>
        <p:guide pos="2449"/>
        <p:guide pos="2789"/>
        <p:guide pos="3311"/>
        <p:guide pos="3492"/>
        <p:guide pos="3833"/>
        <p:guide pos="4014"/>
        <p:guide pos="4371"/>
        <p:guide pos="4530"/>
        <p:guide pos="4898"/>
        <p:guide pos="5057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2"/>
      </p:cViewPr>
      <p:guideLst/>
    </p:cSldViewPr>
  </p:notesViewPr>
  <p:gridSpacing cx="1080136" cy="1080136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masha\Desktop\&#1055;&#1055;&#1057;&#1056;-2023\&#1043;&#1072;&#1084;&#1084;&#1072;%20&#1085;&#1077;&#1086;&#1076;&#1085;&#1086;&#1088;&#1086;&#1076;&#1085;&#1086;&#1089;&#1090;&#1100;%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masha\Desktop\&#1055;&#1055;&#1057;&#1056;-2023\&#1054;&#1094;&#1077;&#1085;&#1082;&#1072;%20&#1095;&#1080;&#1089;&#1083;&#1072;%20&#1084;&#1086;&#1076;&#1091;&#1083;&#1077;&#1080;&#774;%20&#1076;&#1077;&#1090;&#1077;&#1082;&#1090;&#1086;&#1088;&#1086;&#1074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48400336531902"/>
          <c:y val="4.7907049419705312E-2"/>
          <c:w val="0.82510715585065264"/>
          <c:h val="0.84021330110274273"/>
        </c:manualLayout>
      </c:layout>
      <c:scatterChart>
        <c:scatterStyle val="lineMarker"/>
        <c:varyColors val="0"/>
        <c:ser>
          <c:idx val="0"/>
          <c:order val="0"/>
          <c:tx>
            <c:strRef>
              <c:f>Лист1!$N$3</c:f>
              <c:strCache>
                <c:ptCount val="1"/>
                <c:pt idx="0">
                  <c:v>Угол конт.</c:v>
                </c:pt>
              </c:strCache>
            </c:strRef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xVal>
            <c:numRef>
              <c:f>Лист1!$M$4:$M$6</c:f>
              <c:numCache>
                <c:formatCode>General</c:formatCode>
                <c:ptCount val="3"/>
                <c:pt idx="0">
                  <c:v>186</c:v>
                </c:pt>
                <c:pt idx="1">
                  <c:v>413</c:v>
                </c:pt>
                <c:pt idx="2">
                  <c:v>1001</c:v>
                </c:pt>
              </c:numCache>
            </c:numRef>
          </c:xVal>
          <c:yVal>
            <c:numRef>
              <c:f>Лист1!$N$4:$N$6</c:f>
              <c:numCache>
                <c:formatCode>General</c:formatCode>
                <c:ptCount val="3"/>
                <c:pt idx="0">
                  <c:v>3.47</c:v>
                </c:pt>
                <c:pt idx="1">
                  <c:v>3.5</c:v>
                </c:pt>
                <c:pt idx="2">
                  <c:v>3.2600000000000002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D4E-6B47-BC67-9E4D1DDD43AB}"/>
            </c:ext>
          </c:extLst>
        </c:ser>
        <c:ser>
          <c:idx val="1"/>
          <c:order val="1"/>
          <c:tx>
            <c:strRef>
              <c:f>Лист1!$O$3</c:f>
              <c:strCache>
                <c:ptCount val="1"/>
                <c:pt idx="0">
                  <c:v>У стенки конт.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Лист1!$M$4:$M$6</c:f>
              <c:numCache>
                <c:formatCode>General</c:formatCode>
                <c:ptCount val="3"/>
                <c:pt idx="0">
                  <c:v>186</c:v>
                </c:pt>
                <c:pt idx="1">
                  <c:v>413</c:v>
                </c:pt>
                <c:pt idx="2">
                  <c:v>1001</c:v>
                </c:pt>
              </c:numCache>
            </c:numRef>
          </c:xVal>
          <c:yVal>
            <c:numRef>
              <c:f>Лист1!$O$4:$O$6</c:f>
              <c:numCache>
                <c:formatCode>General</c:formatCode>
                <c:ptCount val="3"/>
                <c:pt idx="0">
                  <c:v>7.91</c:v>
                </c:pt>
                <c:pt idx="1">
                  <c:v>6.83</c:v>
                </c:pt>
                <c:pt idx="2">
                  <c:v>5.57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D4E-6B47-BC67-9E4D1DDD43AB}"/>
            </c:ext>
          </c:extLst>
        </c:ser>
        <c:ser>
          <c:idx val="2"/>
          <c:order val="2"/>
          <c:tx>
            <c:strRef>
              <c:f>Лист1!$P$3</c:f>
              <c:strCache>
                <c:ptCount val="1"/>
                <c:pt idx="0">
                  <c:v>Ячейка 09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5000"/>
                </a:schemeClr>
              </a:solidFill>
              <a:ln w="9525">
                <a:solidFill>
                  <a:schemeClr val="accent2">
                    <a:lumMod val="75000"/>
                  </a:schemeClr>
                </a:solidFill>
              </a:ln>
              <a:effectLst/>
            </c:spPr>
          </c:marker>
          <c:xVal>
            <c:numRef>
              <c:f>Лист1!$M$4:$M$6</c:f>
              <c:numCache>
                <c:formatCode>General</c:formatCode>
                <c:ptCount val="3"/>
                <c:pt idx="0">
                  <c:v>186</c:v>
                </c:pt>
                <c:pt idx="1">
                  <c:v>413</c:v>
                </c:pt>
                <c:pt idx="2">
                  <c:v>1001</c:v>
                </c:pt>
              </c:numCache>
            </c:numRef>
          </c:xVal>
          <c:yVal>
            <c:numRef>
              <c:f>Лист1!$P$4:$P$6</c:f>
              <c:numCache>
                <c:formatCode>General</c:formatCode>
                <c:ptCount val="3"/>
                <c:pt idx="0">
                  <c:v>0.85</c:v>
                </c:pt>
                <c:pt idx="1">
                  <c:v>1.24</c:v>
                </c:pt>
                <c:pt idx="2">
                  <c:v>1.5699999999999998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5D4E-6B47-BC67-9E4D1DDD43AB}"/>
            </c:ext>
          </c:extLst>
        </c:ser>
        <c:ser>
          <c:idx val="3"/>
          <c:order val="3"/>
          <c:tx>
            <c:strRef>
              <c:f>Лист1!$Q$3</c:f>
              <c:strCache>
                <c:ptCount val="1"/>
                <c:pt idx="0">
                  <c:v>Ячейка 18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Лист1!$M$4:$M$6</c:f>
              <c:numCache>
                <c:formatCode>General</c:formatCode>
                <c:ptCount val="3"/>
                <c:pt idx="0">
                  <c:v>186</c:v>
                </c:pt>
                <c:pt idx="1">
                  <c:v>413</c:v>
                </c:pt>
                <c:pt idx="2">
                  <c:v>1001</c:v>
                </c:pt>
              </c:numCache>
            </c:numRef>
          </c:xVal>
          <c:yVal>
            <c:numRef>
              <c:f>Лист1!$Q$4:$Q$6</c:f>
              <c:numCache>
                <c:formatCode>General</c:formatCode>
                <c:ptCount val="3"/>
                <c:pt idx="0">
                  <c:v>0.15</c:v>
                </c:pt>
                <c:pt idx="1">
                  <c:v>0.33</c:v>
                </c:pt>
                <c:pt idx="2">
                  <c:v>0.61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5D4E-6B47-BC67-9E4D1DDD43AB}"/>
            </c:ext>
          </c:extLst>
        </c:ser>
        <c:ser>
          <c:idx val="4"/>
          <c:order val="4"/>
          <c:tx>
            <c:strRef>
              <c:f>Лист1!$R$3</c:f>
              <c:strCache>
                <c:ptCount val="1"/>
                <c:pt idx="0">
                  <c:v>Центр конт.</c:v>
                </c:pt>
              </c:strCache>
            </c:strRef>
          </c:tx>
          <c:spPr>
            <a:ln w="19050" cap="rnd">
              <a:solidFill>
                <a:srgbClr val="0432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432FF"/>
              </a:solidFill>
              <a:ln w="9525">
                <a:solidFill>
                  <a:srgbClr val="0432FF"/>
                </a:solidFill>
              </a:ln>
              <a:effectLst/>
            </c:spPr>
          </c:marker>
          <c:xVal>
            <c:numRef>
              <c:f>Лист1!$M$4:$M$6</c:f>
              <c:numCache>
                <c:formatCode>General</c:formatCode>
                <c:ptCount val="3"/>
                <c:pt idx="0">
                  <c:v>186</c:v>
                </c:pt>
                <c:pt idx="1">
                  <c:v>413</c:v>
                </c:pt>
                <c:pt idx="2">
                  <c:v>1001</c:v>
                </c:pt>
              </c:numCache>
            </c:numRef>
          </c:xVal>
          <c:yVal>
            <c:numRef>
              <c:f>Лист1!$R$4:$R$6</c:f>
              <c:numCache>
                <c:formatCode>General</c:formatCode>
                <c:ptCount val="3"/>
                <c:pt idx="0">
                  <c:v>0.02</c:v>
                </c:pt>
                <c:pt idx="1">
                  <c:v>0.08</c:v>
                </c:pt>
                <c:pt idx="2">
                  <c:v>0.22000000000000003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5D4E-6B47-BC67-9E4D1DDD43AB}"/>
            </c:ext>
          </c:extLst>
        </c:ser>
        <c:ser>
          <c:idx val="5"/>
          <c:order val="5"/>
          <c:tx>
            <c:strRef>
              <c:f>Лист1!$S$3</c:f>
              <c:strCache>
                <c:ptCount val="1"/>
                <c:pt idx="0">
                  <c:v>Равн.распр.</c:v>
                </c:pt>
              </c:strCache>
            </c:strRef>
          </c:tx>
          <c:spPr>
            <a:ln w="19050" cap="rnd">
              <a:solidFill>
                <a:schemeClr val="bg2">
                  <a:lumMod val="5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Лист1!$M$4:$M$6</c:f>
              <c:numCache>
                <c:formatCode>General</c:formatCode>
                <c:ptCount val="3"/>
                <c:pt idx="0">
                  <c:v>186</c:v>
                </c:pt>
                <c:pt idx="1">
                  <c:v>413</c:v>
                </c:pt>
                <c:pt idx="2">
                  <c:v>1001</c:v>
                </c:pt>
              </c:numCache>
            </c:numRef>
          </c:xVal>
          <c:yVal>
            <c:numRef>
              <c:f>Лист1!$S$4:$S$6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5D4E-6B47-BC67-9E4D1DDD43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658579632"/>
        <c:axId val="-658566032"/>
      </c:scatterChart>
      <c:valAx>
        <c:axId val="-658579632"/>
        <c:scaling>
          <c:orientation val="minMax"/>
          <c:min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700"/>
                  <a:t>Энергия</a:t>
                </a:r>
                <a:r>
                  <a:rPr lang="ru-RU" sz="700" baseline="0"/>
                  <a:t> гамма линий (кэВ)</a:t>
                </a:r>
                <a:endParaRPr lang="ru-RU" sz="7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658566032"/>
        <c:crossesAt val="0.01"/>
        <c:crossBetween val="midCat"/>
      </c:valAx>
      <c:valAx>
        <c:axId val="-658566032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700"/>
                  <a:t>Аизм./Аист.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658579632"/>
        <c:crosses val="autoZero"/>
        <c:crossBetween val="midCat"/>
      </c:valAx>
      <c:spPr>
        <a:solidFill>
          <a:schemeClr val="bg1"/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8973058514744481"/>
          <c:y val="0.59119056338887876"/>
          <c:w val="0.30932261891921042"/>
          <c:h val="0.2840065046217049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79646092836221"/>
          <c:y val="6.2644338759353699E-2"/>
          <c:w val="0.79641634901644365"/>
          <c:h val="0.75883740422800972"/>
        </c:manualLayout>
      </c:layout>
      <c:scatterChart>
        <c:scatterStyle val="lineMarker"/>
        <c:varyColors val="0"/>
        <c:ser>
          <c:idx val="0"/>
          <c:order val="0"/>
          <c:tx>
            <c:strRef>
              <c:f>Лист1!$R$4</c:f>
              <c:strCache>
                <c:ptCount val="1"/>
                <c:pt idx="0">
                  <c:v>у стенки</c:v>
                </c:pt>
              </c:strCache>
            </c:strRef>
          </c:tx>
          <c:spPr>
            <a:ln w="19050" cap="rnd">
              <a:solidFill>
                <a:srgbClr val="942092"/>
              </a:solidFill>
              <a:round/>
            </a:ln>
            <a:effectLst/>
          </c:spPr>
          <c:marker>
            <c:symbol val="triangle"/>
            <c:size val="5"/>
            <c:spPr>
              <a:noFill/>
              <a:ln w="9525">
                <a:solidFill>
                  <a:srgbClr val="942092"/>
                </a:solidFill>
              </a:ln>
              <a:effectLst/>
            </c:spPr>
          </c:marker>
          <c:xVal>
            <c:numRef>
              <c:f>Лист1!$K$5:$K$9</c:f>
              <c:numCache>
                <c:formatCode>0</c:formatCode>
                <c:ptCount val="5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</c:numCache>
            </c:numRef>
          </c:xVal>
          <c:yVal>
            <c:numRef>
              <c:f>Лист1!$R$5:$R$9</c:f>
              <c:numCache>
                <c:formatCode>0.00</c:formatCode>
                <c:ptCount val="5"/>
                <c:pt idx="0">
                  <c:v>5.7799999999999994</c:v>
                </c:pt>
                <c:pt idx="1">
                  <c:v>3.6799999999999997</c:v>
                </c:pt>
                <c:pt idx="2">
                  <c:v>3.2</c:v>
                </c:pt>
                <c:pt idx="3">
                  <c:v>2.9699999999999998</c:v>
                </c:pt>
                <c:pt idx="4">
                  <c:v>2.62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532-BF45-AC46-57E02216179B}"/>
            </c:ext>
          </c:extLst>
        </c:ser>
        <c:ser>
          <c:idx val="1"/>
          <c:order val="1"/>
          <c:tx>
            <c:strRef>
              <c:f>Лист1!$S$4</c:f>
              <c:strCache>
                <c:ptCount val="1"/>
                <c:pt idx="0">
                  <c:v>на глубине</c:v>
                </c:pt>
              </c:strCache>
            </c:strRef>
          </c:tx>
          <c:spPr>
            <a:ln w="19050" cap="rnd">
              <a:solidFill>
                <a:srgbClr val="0432FF"/>
              </a:solidFill>
              <a:round/>
            </a:ln>
            <a:effectLst/>
          </c:spPr>
          <c:marker>
            <c:symbol val="square"/>
            <c:size val="5"/>
            <c:spPr>
              <a:noFill/>
              <a:ln w="9525">
                <a:solidFill>
                  <a:srgbClr val="0432FF"/>
                </a:solidFill>
              </a:ln>
              <a:effectLst/>
            </c:spPr>
          </c:marker>
          <c:xVal>
            <c:numRef>
              <c:f>Лист1!$K$5:$K$9</c:f>
              <c:numCache>
                <c:formatCode>0</c:formatCode>
                <c:ptCount val="5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</c:numCache>
            </c:numRef>
          </c:xVal>
          <c:yVal>
            <c:numRef>
              <c:f>Лист1!$S$5:$S$9</c:f>
              <c:numCache>
                <c:formatCode>0.00</c:formatCode>
                <c:ptCount val="5"/>
                <c:pt idx="0">
                  <c:v>5.93</c:v>
                </c:pt>
                <c:pt idx="1">
                  <c:v>4.21</c:v>
                </c:pt>
                <c:pt idx="2">
                  <c:v>3.88</c:v>
                </c:pt>
                <c:pt idx="3">
                  <c:v>3.7699999999999996</c:v>
                </c:pt>
                <c:pt idx="4">
                  <c:v>3.4300000000000006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532-BF45-AC46-57E02216179B}"/>
            </c:ext>
          </c:extLst>
        </c:ser>
        <c:ser>
          <c:idx val="3"/>
          <c:order val="2"/>
          <c:tx>
            <c:strRef>
              <c:f>Лист1!$T$4</c:f>
              <c:strCache>
                <c:ptCount val="1"/>
                <c:pt idx="0">
                  <c:v>центр контейнера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Лист1!$K$5:$K$9</c:f>
              <c:numCache>
                <c:formatCode>0</c:formatCode>
                <c:ptCount val="5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</c:numCache>
            </c:numRef>
          </c:xVal>
          <c:yVal>
            <c:numRef>
              <c:f>Лист1!$T$5:$T$9</c:f>
              <c:numCache>
                <c:formatCode>0.00</c:formatCode>
                <c:ptCount val="5"/>
                <c:pt idx="0">
                  <c:v>5.7799999999999994</c:v>
                </c:pt>
                <c:pt idx="1">
                  <c:v>4.38</c:v>
                </c:pt>
                <c:pt idx="2">
                  <c:v>4.1900000000000004</c:v>
                </c:pt>
                <c:pt idx="3">
                  <c:v>4.0999999999999996</c:v>
                </c:pt>
                <c:pt idx="4">
                  <c:v>3.9900000000000007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532-BF45-AC46-57E0221617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658572560"/>
        <c:axId val="-658572016"/>
      </c:scatterChart>
      <c:valAx>
        <c:axId val="-658572560"/>
        <c:scaling>
          <c:orientation val="minMax"/>
          <c:max val="6"/>
          <c:min val="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>
                    <a:solidFill>
                      <a:schemeClr val="tx1"/>
                    </a:solidFill>
                  </a:rPr>
                  <a:t>Количество модулей детекторов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ru-RU" dirty="0">
                    <a:solidFill>
                      <a:schemeClr val="tx1"/>
                    </a:solidFill>
                  </a:rPr>
                  <a:t>нейтронов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658572016"/>
        <c:crosses val="autoZero"/>
        <c:crossBetween val="midCat"/>
        <c:majorUnit val="1"/>
      </c:valAx>
      <c:valAx>
        <c:axId val="-658572016"/>
        <c:scaling>
          <c:orientation val="minMax"/>
          <c:max val="6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>
                    <a:solidFill>
                      <a:schemeClr val="tx1"/>
                    </a:solidFill>
                  </a:rPr>
                  <a:t>СКО содержания</a:t>
                </a:r>
                <a:r>
                  <a:rPr lang="ru-RU" baseline="0" dirty="0">
                    <a:solidFill>
                      <a:schemeClr val="tx1"/>
                    </a:solidFill>
                  </a:rPr>
                  <a:t> </a:t>
                </a:r>
                <a:r>
                  <a:rPr lang="ru-RU" dirty="0">
                    <a:solidFill>
                      <a:schemeClr val="tx1"/>
                    </a:solidFill>
                  </a:rPr>
                  <a:t>ЯОДН,</a:t>
                </a:r>
                <a:r>
                  <a:rPr lang="ru-RU" baseline="0" dirty="0">
                    <a:solidFill>
                      <a:schemeClr val="tx1"/>
                    </a:solidFill>
                  </a:rPr>
                  <a:t> %</a:t>
                </a:r>
                <a:endParaRPr lang="ru-RU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2.7968058762972654E-2"/>
              <c:y val="0.179575313502478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#,##0.0" sourceLinked="0"/>
        <c:majorTickMark val="in"/>
        <c:minorTickMark val="in"/>
        <c:tickLblPos val="nextTo"/>
        <c:spPr>
          <a:noFill/>
          <a:ln w="9525" cap="flat" cmpd="sng" algn="ctr">
            <a:solidFill>
              <a:srgbClr val="33333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658572560"/>
        <c:crosses val="autoZero"/>
        <c:crossBetween val="midCat"/>
        <c:majorUnit val="1"/>
      </c:valAx>
      <c:spPr>
        <a:solidFill>
          <a:schemeClr val="bg1"/>
        </a:solidFill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20133330015209694"/>
          <c:y val="0.61313229280867898"/>
          <c:w val="0.33766367986743129"/>
          <c:h val="0.15691158996770016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D725D-F742-4A6F-ACD8-C7BF259E5F9B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E9394-ECE8-40A0-AB5C-4D506C3D27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79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34887-B0A5-46AC-92FC-B244B671277D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73CE2-FAB5-4301-87B4-3C99F17B1C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47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73CE2-FAB5-4301-87B4-3C99F17B1C4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018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73CE2-FAB5-4301-87B4-3C99F17B1C4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0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73CE2-FAB5-4301-87B4-3C99F17B1C4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719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73CE2-FAB5-4301-87B4-3C99F17B1C4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296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73CE2-FAB5-4301-87B4-3C99F17B1C4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197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73CE2-FAB5-4301-87B4-3C99F17B1C4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521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49" y="5268831"/>
            <a:ext cx="4989513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мероприятия/название площадки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39749" y="2919413"/>
            <a:ext cx="6399213" cy="1438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0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5845148"/>
            <a:ext cx="4989513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49" y="6105197"/>
            <a:ext cx="4989513" cy="2114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  <a:endParaRPr lang="en-US" dirty="0"/>
          </a:p>
        </p:txBody>
      </p:sp>
      <p:sp>
        <p:nvSpPr>
          <p:cNvPr id="5" name="Заголовок 1"/>
          <p:cNvSpPr txBox="1">
            <a:spLocks/>
          </p:cNvSpPr>
          <p:nvPr userDrawn="1"/>
        </p:nvSpPr>
        <p:spPr>
          <a:xfrm>
            <a:off x="260568" y="5157192"/>
            <a:ext cx="7430039" cy="507962"/>
          </a:xfrm>
          <a:prstGeom prst="rect">
            <a:avLst/>
          </a:prstGeom>
        </p:spPr>
        <p:txBody>
          <a:bodyPr vert="horz" lIns="265040" tIns="132522" rIns="265040" bIns="132522" rtlCol="0" anchor="ctr">
            <a:noAutofit/>
          </a:bodyPr>
          <a:lstStyle/>
          <a:p>
            <a:pPr lvl="0">
              <a:spcBef>
                <a:spcPct val="0"/>
              </a:spcBef>
            </a:pPr>
            <a:endParaRPr lang="ru-RU" sz="1600" dirty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9288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39750" y="1981199"/>
            <a:ext cx="3903663" cy="2376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200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/>
          <p:cNvSpPr>
            <a:spLocks noGrp="1"/>
          </p:cNvSpPr>
          <p:nvPr>
            <p:ph type="pic" idx="10"/>
          </p:nvPr>
        </p:nvSpPr>
        <p:spPr>
          <a:xfrm>
            <a:off x="4697413" y="1981199"/>
            <a:ext cx="3908425" cy="2376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49" y="6170204"/>
            <a:ext cx="47339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7" name="Номер слайда 3"/>
          <p:cNvSpPr txBox="1">
            <a:spLocks/>
          </p:cNvSpPr>
          <p:nvPr userDrawn="1"/>
        </p:nvSpPr>
        <p:spPr>
          <a:xfrm>
            <a:off x="8026400" y="6170204"/>
            <a:ext cx="579438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7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39750" y="541338"/>
            <a:ext cx="5567363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33895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39750" y="541338"/>
            <a:ext cx="5567363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49" y="6170204"/>
            <a:ext cx="47339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Номер слайда 3"/>
          <p:cNvSpPr txBox="1">
            <a:spLocks/>
          </p:cNvSpPr>
          <p:nvPr userDrawn="1"/>
        </p:nvSpPr>
        <p:spPr>
          <a:xfrm>
            <a:off x="8026400" y="6170204"/>
            <a:ext cx="579438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7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539749" y="1981199"/>
            <a:ext cx="3903663" cy="151086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lang="en-US" sz="1200" kern="12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697413" y="1981199"/>
            <a:ext cx="3906837" cy="151086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39749" y="3602256"/>
            <a:ext cx="3903663" cy="151086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lang="en-US" sz="1200" kern="12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697413" y="3602256"/>
            <a:ext cx="3906837" cy="151086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618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4690241"/>
            <a:ext cx="3903664" cy="932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691614" y="4690241"/>
            <a:ext cx="3914224" cy="932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9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981201"/>
            <a:ext cx="3903663" cy="23764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692641" y="1981201"/>
            <a:ext cx="3913198" cy="23764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39750" y="541338"/>
            <a:ext cx="5567363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49" y="6170204"/>
            <a:ext cx="47339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8026400" y="6170204"/>
            <a:ext cx="579438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7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14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49" y="1981200"/>
            <a:ext cx="3903663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39750" y="541338"/>
            <a:ext cx="5567363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49" y="6170204"/>
            <a:ext cx="47339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8026400" y="6170204"/>
            <a:ext cx="579438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7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697413" y="1981200"/>
            <a:ext cx="3908425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111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981200"/>
            <a:ext cx="4733926" cy="19995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4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6088743"/>
            <a:ext cx="4733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4820307"/>
            <a:ext cx="4733925" cy="12641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Основная информация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357688"/>
            <a:ext cx="4733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4585608"/>
            <a:ext cx="4733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2368248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C:\data\Documents\текущая за 2020 год\DESIGN\НОВЫЕ ЛОГО\PNG новые АО ВНИИНМ обычный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21" y="597330"/>
            <a:ext cx="1951679" cy="84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0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17841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ata\Documents\текущая за 2020 год\DESIGN\НОВЫЕ ЛОГО\PNG новые АО ВНИИНМ обычный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498" y="484204"/>
            <a:ext cx="972157" cy="42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11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ata\Documents\текущая за 2020 год\DESIGN\НОВЫЕ ЛОГО\PNG новые АО ВНИИНМ обычный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498" y="484204"/>
            <a:ext cx="972157" cy="42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7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ata\Documents\текущая за 2020 год\DESIGN\НОВЫЕ ЛОГО\PNG новые АО ВНИИНМ обычный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498" y="484204"/>
            <a:ext cx="972157" cy="42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83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ata\Documents\текущая за 2020 год\DESIGN\НОВЫЕ ЛОГО\PNG новые АО ВНИИНМ обычный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498" y="484204"/>
            <a:ext cx="972157" cy="42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17192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mar4a1@rambler.ru" TargetMode="External"/><Relationship Id="rId2" Type="http://schemas.openxmlformats.org/officeDocument/2006/relationships/hyperlink" Target="mailto:MVBatyaeva@bochvar.ru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bochvar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>
          <a:xfrm>
            <a:off x="539749" y="4357688"/>
            <a:ext cx="5543869" cy="93244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" dirty="0"/>
              <a:t>XVI </a:t>
            </a:r>
            <a:r>
              <a:rPr lang="ru-RU" dirty="0"/>
              <a:t>Международное совещание имени В.Н. Даниленко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«Проблемы прикладной спектрометрии и радиометрии»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16 – 18 октября 2023 г.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9712" y="2165948"/>
            <a:ext cx="6574283" cy="1688422"/>
          </a:xfrm>
        </p:spPr>
        <p:txBody>
          <a:bodyPr/>
          <a:lstStyle/>
          <a:p>
            <a:r>
              <a:rPr lang="ru-RU" sz="2600" dirty="0">
                <a:solidFill>
                  <a:schemeClr val="accent5">
                    <a:lumMod val="50000"/>
                  </a:schemeClr>
                </a:solidFill>
              </a:rPr>
              <a:t>Разработка аппаратно-программного комплекса для контроля содержания ядерно-опасных делящихся нуклидов в упаковках негомогенных радиоактивных отходов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>
          <a:xfrm>
            <a:off x="539749" y="5607404"/>
            <a:ext cx="4989513" cy="252166"/>
          </a:xfrm>
        </p:spPr>
        <p:txBody>
          <a:bodyPr/>
          <a:lstStyle/>
          <a:p>
            <a:r>
              <a:rPr lang="ru-RU" dirty="0"/>
              <a:t>Батяева Мария Владимировна</a:t>
            </a:r>
            <a:r>
              <a:rPr lang="ru-RU" b="0" dirty="0"/>
              <a:t>, к.ф.-м.н.,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>
          <a:xfrm>
            <a:off x="509712" y="5987586"/>
            <a:ext cx="5687315" cy="396187"/>
          </a:xfrm>
        </p:spPr>
        <p:txBody>
          <a:bodyPr/>
          <a:lstStyle/>
          <a:p>
            <a:r>
              <a:rPr lang="ru-RU" dirty="0"/>
              <a:t>Начальник отдела измерений, учета и контроля РВ и РАО АО «ВНИИНМ»</a:t>
            </a:r>
          </a:p>
        </p:txBody>
      </p:sp>
    </p:spTree>
    <p:extLst>
      <p:ext uri="{BB962C8B-B14F-4D97-AF65-F5344CB8AC3E}">
        <p14:creationId xmlns:p14="http://schemas.microsoft.com/office/powerpoint/2010/main" val="1104181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: скругленные углы 2">
            <a:extLst>
              <a:ext uri="{FF2B5EF4-FFF2-40B4-BE49-F238E27FC236}">
                <a16:creationId xmlns:a16="http://schemas.microsoft.com/office/drawing/2014/main" id="{F7731714-5D0C-71B6-CD20-4A7509C7A8A8}"/>
              </a:ext>
            </a:extLst>
          </p:cNvPr>
          <p:cNvSpPr/>
          <p:nvPr/>
        </p:nvSpPr>
        <p:spPr>
          <a:xfrm>
            <a:off x="3690518" y="1340663"/>
            <a:ext cx="3071229" cy="2361816"/>
          </a:xfrm>
          <a:prstGeom prst="roundRect">
            <a:avLst>
              <a:gd name="adj" fmla="val 13101"/>
            </a:avLst>
          </a:prstGeom>
          <a:solidFill>
            <a:srgbClr val="4596D1">
              <a:lumMod val="20000"/>
              <a:lumOff val="80000"/>
            </a:srgbClr>
          </a:solidFill>
          <a:ln w="25400" cap="flat" cmpd="sng" algn="ctr">
            <a:solidFill>
              <a:srgbClr val="4596D1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E2F8CDF-8CB9-5E0A-7905-BB06085D2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52610"/>
            <a:ext cx="6399213" cy="459206"/>
          </a:xfrm>
        </p:spPr>
        <p:txBody>
          <a:bodyPr/>
          <a:lstStyle/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Конструкция образцов-имитаторов содержания ЯОДН в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упаковках РАО</a:t>
            </a:r>
            <a:br>
              <a:rPr lang="ru-RU" sz="2400" b="1" i="1" dirty="0">
                <a:solidFill>
                  <a:schemeClr val="accent5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77653" y="1412772"/>
            <a:ext cx="278079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Матричные материалы -  в виде отдельных блоков с возможностью имитации неравномерного заполнения.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ЯОДН имитируется капсулами с ГСО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Капсулы с ЯОДН размещаются в 49 каналах с возможностью имитации неравномерного размещения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383297" y="1301242"/>
            <a:ext cx="3151639" cy="5292728"/>
            <a:chOff x="383297" y="1301242"/>
            <a:chExt cx="3151639" cy="5292728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8030" y="1301242"/>
              <a:ext cx="3146906" cy="528248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50739" y="2210267"/>
              <a:ext cx="312906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500" dirty="0"/>
                <a:t>1000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3297" y="2216859"/>
              <a:ext cx="312906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500" dirty="0"/>
                <a:t>1340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559529" y="3647384"/>
              <a:ext cx="134635" cy="550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77210" y="3590292"/>
              <a:ext cx="310491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00" dirty="0"/>
                <a:t>200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78077" y="3421015"/>
              <a:ext cx="312906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500" dirty="0"/>
                <a:t>1650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94766" y="6424693"/>
              <a:ext cx="312906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500" dirty="0"/>
                <a:t>1360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9680" y="5015176"/>
              <a:ext cx="312906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500" dirty="0"/>
                <a:t>1650</a:t>
              </a:r>
            </a:p>
          </p:txBody>
        </p:sp>
      </p:grp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397221"/>
              </p:ext>
            </p:extLst>
          </p:nvPr>
        </p:nvGraphicFramePr>
        <p:xfrm>
          <a:off x="3970421" y="4414545"/>
          <a:ext cx="4807347" cy="192532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55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15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78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Аттестуемая</a:t>
                      </a:r>
                      <a:r>
                        <a:rPr lang="ru-RU" sz="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характеристика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Обозначение единицы величины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Аттестованное значение СО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Границы абсолютной погрешности аттестованного значения СО, </a:t>
                      </a:r>
                      <a:r>
                        <a:rPr lang="ru-RU" sz="9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=0,95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Массовая доля урана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84,61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Условная массовая доля изотопа </a:t>
                      </a:r>
                      <a:r>
                        <a:rPr lang="ru-RU" sz="9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235</a:t>
                      </a:r>
                      <a:r>
                        <a:rPr lang="en-US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 (</a:t>
                      </a:r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массовая доля </a:t>
                      </a:r>
                      <a:r>
                        <a:rPr lang="en-US" sz="9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235</a:t>
                      </a:r>
                      <a:r>
                        <a:rPr lang="en-US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 урану общему)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584" y="1301242"/>
            <a:ext cx="1786610" cy="2532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5037" t="21051" r="20840" b="4673"/>
          <a:stretch/>
        </p:blipFill>
        <p:spPr>
          <a:xfrm>
            <a:off x="7533043" y="3200400"/>
            <a:ext cx="1302049" cy="11311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752" y="3022154"/>
            <a:ext cx="321289" cy="761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3739356" y="3864689"/>
            <a:ext cx="4819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Имитатор ЯОДН – стандартный образец утвержденного типа ГСО 11648-2020</a:t>
            </a:r>
          </a:p>
        </p:txBody>
      </p:sp>
    </p:spTree>
    <p:extLst>
      <p:ext uri="{BB962C8B-B14F-4D97-AF65-F5344CB8AC3E}">
        <p14:creationId xmlns:p14="http://schemas.microsoft.com/office/powerpoint/2010/main" val="4238225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E2F8CDF-8CB9-5E0A-7905-BB06085D2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78" y="352610"/>
            <a:ext cx="6399213" cy="459206"/>
          </a:xfrm>
        </p:spPr>
        <p:txBody>
          <a:bodyPr/>
          <a:lstStyle/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Следующие этапы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разработки программно- аппаратного комплекса</a:t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384252"/>
              </p:ext>
            </p:extLst>
          </p:nvPr>
        </p:nvGraphicFramePr>
        <p:xfrm>
          <a:off x="708196" y="1327822"/>
          <a:ext cx="7644062" cy="503643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457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86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1912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Аттестация образцов-имитаторов упаковок РАО в качестве аттестованных объектов по ГОСТ Р 8.1003-2021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Изготовление и испытание лабораторной установки для измерений содержания ЯОДН с</a:t>
                      </a:r>
                      <a:r>
                        <a:rPr lang="ru-RU" sz="1400" b="0" kern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использованием образцов-имитаторов</a:t>
                      </a:r>
                      <a:r>
                        <a:rPr lang="ru-RU" sz="1400" b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упаковок РАО малого объема</a:t>
                      </a:r>
                      <a:r>
                        <a:rPr lang="ru-RU" sz="1400" b="0" kern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(бочки 0,2 м</a:t>
                      </a:r>
                      <a:r>
                        <a:rPr lang="ru-RU" sz="1400" b="0" kern="12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400" b="0" kern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400" b="0" kern="1200" baseline="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148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Изготовление экспериментальной установки в реальном масштабе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Утверждение типа СИ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Проведение испытаний экспериментальной установки с использованием образцов-имитаторов упаковок РАО большого объема (НЗК-РАДОН</a:t>
                      </a:r>
                      <a:r>
                        <a:rPr lang="ru-RU" sz="14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КМЗ) с моделированием неоднородности матрицы и ЯОДН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Проведение испытаний экспериментальной установки на реальных упаковках РАО на </a:t>
                      </a:r>
                      <a:r>
                        <a:rPr lang="ru-RU" sz="1400" b="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промплощадке</a:t>
                      </a:r>
                      <a:r>
                        <a:rPr lang="ru-RU" sz="14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АО «ВНИИНМ»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Оценка метрологических характеристик метода измерений содержания ЯОДН в упаковках РАО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и аттестация методики измерений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582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Внедрение</a:t>
                      </a:r>
                      <a:r>
                        <a:rPr lang="ru-RU" sz="14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разработанного программно-аппаратного комплекса на </a:t>
                      </a:r>
                      <a:r>
                        <a:rPr lang="ru-RU" sz="1400" b="1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промплощадке</a:t>
                      </a:r>
                      <a:r>
                        <a:rPr lang="ru-RU" sz="14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АО «СХК»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885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E2F8CDF-8CB9-5E0A-7905-BB06085D2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52610"/>
            <a:ext cx="6399213" cy="459206"/>
          </a:xfrm>
        </p:spPr>
        <p:txBody>
          <a:bodyPr/>
          <a:lstStyle/>
          <a:p>
            <a:r>
              <a:rPr lang="ru-RU" sz="2400" b="1">
                <a:solidFill>
                  <a:schemeClr val="accent5">
                    <a:lumMod val="50000"/>
                  </a:schemeClr>
                </a:solidFill>
              </a:rPr>
              <a:t>Целевые характеристики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программно-аппаратного комплекса</a:t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36014"/>
              </p:ext>
            </p:extLst>
          </p:nvPr>
        </p:nvGraphicFramePr>
        <p:xfrm>
          <a:off x="479589" y="1290685"/>
          <a:ext cx="8243303" cy="502589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244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8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202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Типы контролируемых упаковок РАО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контейнеры типа КМЗ, НЗК, ЖЗК, ЖБУ, КРАД-1,36, бочки по ГОСТ 13950-91 объемом 0,1 и 0,2 м</a:t>
                      </a:r>
                      <a:r>
                        <a:rPr lang="ru-RU" sz="1200" b="1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1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Длительность измерения одной упаковки РАО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более 30 мин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3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МДМ ЯОДН в упаковке РАО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более 0,05 г для упаковки типа бочка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более 0,5 г для контейнеров большого объема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14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Нижний предел измерений содержания ЯОДН в упаковке РАО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более 1 г для упаковки типа бочка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более 10 г для контейнеров большого объема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4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Статистическая погрешность измерений содержания ЯОДН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более 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91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Дополнительная погрешность измерений, обусловленная неоднородностью содержания материала РАО и ЯОДН в упаковке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более 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56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Условия</a:t>
                      </a:r>
                      <a:r>
                        <a:rPr lang="ru-RU" sz="12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окружающей среды:</a:t>
                      </a:r>
                    </a:p>
                    <a:p>
                      <a:pPr marL="17145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температура окружающего воздуха</a:t>
                      </a:r>
                    </a:p>
                    <a:p>
                      <a:pPr marL="17145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влажность окружающего воздуха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плюс 10 до плюс 30ºС</a:t>
                      </a: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70% при температуре плюс 25ºС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59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Электропитание от источника переменного тока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частота 50±2,5 Гц </a:t>
                      </a:r>
                    </a:p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напряжением (230±14 и 380±14) 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0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Управление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дистанционно с расстояния не менее 15 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3714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Спасибо</a:t>
            </a:r>
          </a:p>
          <a:p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за внимание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!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16.10.2023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Тел.: +7 (</a:t>
            </a:r>
            <a:r>
              <a:rPr lang="en-US" dirty="0"/>
              <a:t>499</a:t>
            </a:r>
            <a:r>
              <a:rPr lang="ru-RU" dirty="0"/>
              <a:t>) </a:t>
            </a:r>
            <a:r>
              <a:rPr lang="en-US" dirty="0"/>
              <a:t>190</a:t>
            </a:r>
            <a:r>
              <a:rPr lang="ru-RU" dirty="0"/>
              <a:t> </a:t>
            </a:r>
            <a:r>
              <a:rPr lang="en-US" dirty="0"/>
              <a:t>89</a:t>
            </a:r>
            <a:r>
              <a:rPr lang="ru-RU" dirty="0"/>
              <a:t> </a:t>
            </a:r>
            <a:r>
              <a:rPr lang="en-US" dirty="0"/>
              <a:t>99</a:t>
            </a:r>
            <a:r>
              <a:rPr lang="ru-RU" dirty="0"/>
              <a:t>, доб. 8716</a:t>
            </a:r>
          </a:p>
          <a:p>
            <a:r>
              <a:rPr lang="ru-RU" dirty="0"/>
              <a:t>Моб. тел.: +7 (916) 423 82 </a:t>
            </a:r>
            <a:r>
              <a:rPr lang="en-US" dirty="0"/>
              <a:t>2</a:t>
            </a:r>
            <a:r>
              <a:rPr lang="ru-RU" dirty="0"/>
              <a:t>6</a:t>
            </a:r>
          </a:p>
          <a:p>
            <a:r>
              <a:rPr lang="ru-RU" dirty="0"/>
              <a:t>E-mail: </a:t>
            </a:r>
            <a:r>
              <a:rPr lang="en-US" dirty="0" err="1">
                <a:hlinkClick r:id="rId2"/>
              </a:rPr>
              <a:t>MVBatyaeva</a:t>
            </a:r>
            <a:r>
              <a:rPr lang="ru-RU" dirty="0">
                <a:hlinkClick r:id="rId2"/>
              </a:rPr>
              <a:t>@</a:t>
            </a:r>
            <a:r>
              <a:rPr lang="en-US" dirty="0" err="1">
                <a:hlinkClick r:id="rId2"/>
              </a:rPr>
              <a:t>bochvar</a:t>
            </a:r>
            <a:r>
              <a:rPr lang="ru-RU" dirty="0">
                <a:hlinkClick r:id="rId2"/>
              </a:rPr>
              <a:t>.ru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mar4a1@rambler.ru</a:t>
            </a:r>
            <a:r>
              <a:rPr lang="en-US" dirty="0"/>
              <a:t> </a:t>
            </a:r>
            <a:endParaRPr lang="ru-RU" dirty="0"/>
          </a:p>
          <a:p>
            <a:r>
              <a:rPr lang="ru-RU" dirty="0" err="1">
                <a:hlinkClick r:id="rId4"/>
              </a:rPr>
              <a:t>www</a:t>
            </a:r>
            <a:r>
              <a:rPr lang="ru-RU" dirty="0">
                <a:hlinkClick r:id="rId4"/>
              </a:rPr>
              <a:t>.</a:t>
            </a:r>
            <a:r>
              <a:rPr lang="en-US" dirty="0" err="1">
                <a:hlinkClick r:id="rId4"/>
              </a:rPr>
              <a:t>bochvar</a:t>
            </a:r>
            <a:r>
              <a:rPr lang="ru-RU" dirty="0">
                <a:hlinkClick r:id="rId4"/>
              </a:rPr>
              <a:t>.ru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>
          <a:xfrm>
            <a:off x="539749" y="4169240"/>
            <a:ext cx="4733925" cy="227920"/>
          </a:xfrm>
        </p:spPr>
        <p:txBody>
          <a:bodyPr/>
          <a:lstStyle/>
          <a:p>
            <a:r>
              <a:rPr lang="ru-RU" dirty="0"/>
              <a:t>Батяева Мария Владимировна</a:t>
            </a:r>
            <a:r>
              <a:rPr lang="ru-RU" b="0" dirty="0"/>
              <a:t>, к.ф.-м.н.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539749" y="4471592"/>
            <a:ext cx="6748018" cy="227920"/>
          </a:xfrm>
        </p:spPr>
        <p:txBody>
          <a:bodyPr/>
          <a:lstStyle/>
          <a:p>
            <a:r>
              <a:rPr lang="ru-RU" dirty="0"/>
              <a:t>Начальник отдела измерений, учета и контроля РВ и РАО</a:t>
            </a:r>
          </a:p>
          <a:p>
            <a:r>
              <a:rPr lang="ru-RU" dirty="0"/>
              <a:t>АО «ВНИИНМ»</a:t>
            </a:r>
          </a:p>
        </p:txBody>
      </p:sp>
    </p:spTree>
    <p:extLst>
      <p:ext uri="{BB962C8B-B14F-4D97-AF65-F5344CB8AC3E}">
        <p14:creationId xmlns:p14="http://schemas.microsoft.com/office/powerpoint/2010/main" val="2145386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2">
            <a:extLst>
              <a:ext uri="{FF2B5EF4-FFF2-40B4-BE49-F238E27FC236}">
                <a16:creationId xmlns:a16="http://schemas.microsoft.com/office/drawing/2014/main" id="{7A56111E-362F-5638-BC72-98762D3DBA03}"/>
              </a:ext>
            </a:extLst>
          </p:cNvPr>
          <p:cNvSpPr/>
          <p:nvPr/>
        </p:nvSpPr>
        <p:spPr>
          <a:xfrm>
            <a:off x="4700587" y="4334722"/>
            <a:ext cx="4256226" cy="23618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" name="Прямоугольник: скругленные углы 2">
            <a:extLst>
              <a:ext uri="{FF2B5EF4-FFF2-40B4-BE49-F238E27FC236}">
                <a16:creationId xmlns:a16="http://schemas.microsoft.com/office/drawing/2014/main" id="{F7731714-5D0C-71B6-CD20-4A7509C7A8A8}"/>
              </a:ext>
            </a:extLst>
          </p:cNvPr>
          <p:cNvSpPr/>
          <p:nvPr/>
        </p:nvSpPr>
        <p:spPr>
          <a:xfrm>
            <a:off x="187187" y="4332916"/>
            <a:ext cx="4256226" cy="2361816"/>
          </a:xfrm>
          <a:prstGeom prst="roundRect">
            <a:avLst/>
          </a:prstGeom>
          <a:solidFill>
            <a:srgbClr val="4596D1">
              <a:lumMod val="20000"/>
              <a:lumOff val="80000"/>
            </a:srgbClr>
          </a:solidFill>
          <a:ln w="25400" cap="flat" cmpd="sng" algn="ctr">
            <a:solidFill>
              <a:srgbClr val="4596D1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Заголовок 3">
            <a:extLst>
              <a:ext uri="{FF2B5EF4-FFF2-40B4-BE49-F238E27FC236}">
                <a16:creationId xmlns:a16="http://schemas.microsoft.com/office/drawing/2014/main" id="{B9A90C6E-8F9C-DFB0-151C-77162757A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25044"/>
            <a:ext cx="5567363" cy="459206"/>
          </a:xfrm>
        </p:spPr>
        <p:txBody>
          <a:bodyPr/>
          <a:lstStyle/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Контроль содержания ЯОДН в упаковках РАО</a:t>
            </a:r>
          </a:p>
        </p:txBody>
      </p:sp>
      <p:sp>
        <p:nvSpPr>
          <p:cNvPr id="33" name="Стрелка вправо 32">
            <a:extLst>
              <a:ext uri="{FF2B5EF4-FFF2-40B4-BE49-F238E27FC236}">
                <a16:creationId xmlns:a16="http://schemas.microsoft.com/office/drawing/2014/main" id="{7E6E4C11-0D56-FC28-095E-75F723F4B015}"/>
              </a:ext>
            </a:extLst>
          </p:cNvPr>
          <p:cNvSpPr/>
          <p:nvPr/>
        </p:nvSpPr>
        <p:spPr>
          <a:xfrm rot="5400000">
            <a:off x="2698905" y="2765064"/>
            <a:ext cx="254791" cy="1492653"/>
          </a:xfrm>
          <a:prstGeom prst="rightArrow">
            <a:avLst>
              <a:gd name="adj1" fmla="val 50000"/>
              <a:gd name="adj2" fmla="val 201887"/>
            </a:avLst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5" name="Picture 4">
            <a:extLst>
              <a:ext uri="{FF2B5EF4-FFF2-40B4-BE49-F238E27FC236}">
                <a16:creationId xmlns:a16="http://schemas.microsoft.com/office/drawing/2014/main" id="{14022234-DDE8-F26E-970C-2D4329A95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974" y="1183191"/>
            <a:ext cx="1492654" cy="2108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3A5E50C-2475-3FB0-422B-01755AAB3F83}"/>
              </a:ext>
            </a:extLst>
          </p:cNvPr>
          <p:cNvSpPr txBox="1"/>
          <p:nvPr/>
        </p:nvSpPr>
        <p:spPr>
          <a:xfrm>
            <a:off x="5647881" y="1264888"/>
            <a:ext cx="311191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2060"/>
                </a:solidFill>
                <a:latin typeface="Arial" charset="0"/>
                <a:cs typeface="Arial" charset="0"/>
              </a:rPr>
              <a:t>Обеспечение ядерной безопасности захоронения РАО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002060"/>
                </a:solidFill>
                <a:latin typeface="Arial" charset="0"/>
                <a:cs typeface="Arial" charset="0"/>
              </a:rPr>
              <a:t>При передаче упаковок РАО на захоронение необходимо подтверждать их соответствие установленным критериям, в том числе по содержанию </a:t>
            </a:r>
            <a:r>
              <a:rPr lang="ru-RU" sz="1200" b="1" dirty="0">
                <a:solidFill>
                  <a:srgbClr val="002060"/>
                </a:solidFill>
                <a:latin typeface="Arial" charset="0"/>
                <a:cs typeface="Arial" charset="0"/>
              </a:rPr>
              <a:t>ядерно-опасных делящихся нуклидов</a:t>
            </a:r>
            <a:r>
              <a:rPr lang="ru-RU" sz="1200" dirty="0">
                <a:solidFill>
                  <a:srgbClr val="002060"/>
                </a:solidFill>
                <a:latin typeface="Arial" charset="0"/>
                <a:cs typeface="Arial" charset="0"/>
              </a:rPr>
              <a:t> (ЯОДН - </a:t>
            </a:r>
            <a:r>
              <a:rPr lang="ru-RU" sz="1200" baseline="30000" dirty="0">
                <a:solidFill>
                  <a:srgbClr val="002060"/>
                </a:solidFill>
                <a:latin typeface="Arial" charset="0"/>
                <a:cs typeface="Arial" charset="0"/>
              </a:rPr>
              <a:t>235</a:t>
            </a:r>
            <a:r>
              <a:rPr lang="en-US" sz="1200" dirty="0">
                <a:solidFill>
                  <a:srgbClr val="002060"/>
                </a:solidFill>
                <a:latin typeface="Arial" charset="0"/>
                <a:cs typeface="Arial" charset="0"/>
              </a:rPr>
              <a:t>U, </a:t>
            </a:r>
            <a:r>
              <a:rPr lang="en-US" sz="1200" baseline="30000" dirty="0">
                <a:solidFill>
                  <a:srgbClr val="002060"/>
                </a:solidFill>
                <a:latin typeface="Arial" charset="0"/>
                <a:cs typeface="Arial" charset="0"/>
              </a:rPr>
              <a:t>239</a:t>
            </a:r>
            <a:r>
              <a:rPr lang="en-US" sz="1200" dirty="0">
                <a:solidFill>
                  <a:srgbClr val="002060"/>
                </a:solidFill>
                <a:latin typeface="Arial" charset="0"/>
                <a:cs typeface="Arial" charset="0"/>
              </a:rPr>
              <a:t>Pu</a:t>
            </a:r>
            <a:r>
              <a:rPr lang="ru-RU" sz="1200" dirty="0">
                <a:solidFill>
                  <a:srgbClr val="002060"/>
                </a:solidFill>
                <a:latin typeface="Arial" charset="0"/>
                <a:cs typeface="Arial" charset="0"/>
              </a:rPr>
              <a:t>)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200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2060"/>
                </a:solidFill>
                <a:latin typeface="Arial" charset="0"/>
                <a:cs typeface="Arial" charset="0"/>
              </a:rPr>
              <a:t>Например, критерий для ППЗРО г. Новоуральска – 2,4・10</a:t>
            </a:r>
            <a:r>
              <a:rPr lang="ru-RU" sz="1100" baseline="30000" dirty="0">
                <a:solidFill>
                  <a:srgbClr val="002060"/>
                </a:solidFill>
                <a:latin typeface="Arial" charset="0"/>
                <a:cs typeface="Arial" charset="0"/>
              </a:rPr>
              <a:t>-5</a:t>
            </a:r>
            <a:r>
              <a:rPr lang="ru-RU" sz="1100" dirty="0">
                <a:solidFill>
                  <a:srgbClr val="002060"/>
                </a:solidFill>
                <a:latin typeface="Arial" charset="0"/>
                <a:cs typeface="Arial" charset="0"/>
              </a:rPr>
              <a:t> г/см</a:t>
            </a:r>
            <a:r>
              <a:rPr lang="ru-RU" sz="1100" baseline="30000" dirty="0">
                <a:solidFill>
                  <a:srgbClr val="002060"/>
                </a:solidFill>
                <a:latin typeface="Arial" charset="0"/>
                <a:cs typeface="Arial" charset="0"/>
              </a:rPr>
              <a:t>3</a:t>
            </a:r>
            <a:r>
              <a:rPr lang="ru-RU" sz="1100" dirty="0">
                <a:solidFill>
                  <a:srgbClr val="002060"/>
                </a:solidFill>
                <a:latin typeface="Arial" charset="0"/>
                <a:cs typeface="Arial" charset="0"/>
              </a:rPr>
              <a:t> (НЗК, 3 класс)</a:t>
            </a:r>
          </a:p>
        </p:txBody>
      </p:sp>
      <p:pic>
        <p:nvPicPr>
          <p:cNvPr id="37" name="Picture 7">
            <a:extLst>
              <a:ext uri="{FF2B5EF4-FFF2-40B4-BE49-F238E27FC236}">
                <a16:creationId xmlns:a16="http://schemas.microsoft.com/office/drawing/2014/main" id="{2508D35F-5094-38FA-53CF-BBF2B4380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7789" y="4868590"/>
            <a:ext cx="1937241" cy="15431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A6BD8C1-3F6F-D12E-ECB3-B0746B992E49}"/>
              </a:ext>
            </a:extLst>
          </p:cNvPr>
          <p:cNvSpPr txBox="1"/>
          <p:nvPr/>
        </p:nvSpPr>
        <p:spPr>
          <a:xfrm>
            <a:off x="5086137" y="4447768"/>
            <a:ext cx="3519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2060"/>
                </a:solidFill>
                <a:latin typeface="Arial" charset="0"/>
                <a:cs typeface="Arial" charset="0"/>
              </a:rPr>
              <a:t>РАО, образующиеся при ВЭ ЯРОО</a:t>
            </a:r>
          </a:p>
        </p:txBody>
      </p:sp>
      <p:pic>
        <p:nvPicPr>
          <p:cNvPr id="42" name="Picture 2" descr="РЕПОРТАЖ: Хранилище радиоактивных отходов близ Казани готовится к  ликвидации - Bellona.ru">
            <a:extLst>
              <a:ext uri="{FF2B5EF4-FFF2-40B4-BE49-F238E27FC236}">
                <a16:creationId xmlns:a16="http://schemas.microsoft.com/office/drawing/2014/main" id="{3A3ED8A5-DED5-A71D-DB44-5B76BD143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3" y="5058097"/>
            <a:ext cx="1937241" cy="14475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Об обращении с радиоактивными отходами и о внесении изменений в отдельные  законодательные акты РФ. Федеральный закон от 11.07.2011 № 190-ФЗ 2023 год.  Последняя редакция">
            <a:extLst>
              <a:ext uri="{FF2B5EF4-FFF2-40B4-BE49-F238E27FC236}">
                <a16:creationId xmlns:a16="http://schemas.microsoft.com/office/drawing/2014/main" id="{04861CDB-E964-38B6-A959-8E6227A64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28" y="1186218"/>
            <a:ext cx="1492654" cy="2108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4E006C9-637B-9B9D-3C64-B0387D2A0B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812" y="1188538"/>
            <a:ext cx="1492655" cy="2107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5" name="Стрелка вправо 44">
            <a:extLst>
              <a:ext uri="{FF2B5EF4-FFF2-40B4-BE49-F238E27FC236}">
                <a16:creationId xmlns:a16="http://schemas.microsoft.com/office/drawing/2014/main" id="{7F0F4EA2-AE53-5F6D-8F81-1C2A97C2D08D}"/>
              </a:ext>
            </a:extLst>
          </p:cNvPr>
          <p:cNvSpPr/>
          <p:nvPr/>
        </p:nvSpPr>
        <p:spPr>
          <a:xfrm>
            <a:off x="5336422" y="1286270"/>
            <a:ext cx="311459" cy="2026574"/>
          </a:xfrm>
          <a:prstGeom prst="rightArrow">
            <a:avLst>
              <a:gd name="adj1" fmla="val 50000"/>
              <a:gd name="adj2" fmla="val 201887"/>
            </a:avLst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573A3C2-14C1-E52D-7954-5A521E3F505D}"/>
              </a:ext>
            </a:extLst>
          </p:cNvPr>
          <p:cNvSpPr txBox="1"/>
          <p:nvPr/>
        </p:nvSpPr>
        <p:spPr>
          <a:xfrm>
            <a:off x="2203451" y="4868590"/>
            <a:ext cx="2216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8438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2060"/>
                </a:solidFill>
                <a:latin typeface="Arial" charset="0"/>
                <a:cs typeface="Arial" charset="0"/>
              </a:rPr>
              <a:t>Вскрытие упаковки без последующей перетарки невозможно</a:t>
            </a:r>
          </a:p>
          <a:p>
            <a:pPr marL="285750" indent="-198438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2060"/>
                </a:solidFill>
                <a:latin typeface="Arial" charset="0"/>
                <a:cs typeface="Arial" charset="0"/>
              </a:rPr>
              <a:t>Неполная информация в паспортах на упаковки</a:t>
            </a:r>
          </a:p>
          <a:p>
            <a:pPr marL="285750" indent="-198438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2060"/>
                </a:solidFill>
                <a:latin typeface="Arial" charset="0"/>
                <a:cs typeface="Arial" charset="0"/>
              </a:rPr>
              <a:t>Неизвестно распределение материала внутри упаковки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808DBB-AE5F-514B-647D-DFC3E688614E}"/>
              </a:ext>
            </a:extLst>
          </p:cNvPr>
          <p:cNvSpPr txBox="1"/>
          <p:nvPr/>
        </p:nvSpPr>
        <p:spPr>
          <a:xfrm>
            <a:off x="226141" y="3662686"/>
            <a:ext cx="8642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п. 65 НП-093-14: Соответствие РАО критериям приемлемости для захоронения подтверждается экспериментальными (инструментальными) и (или) расчетными методами при условии, что они основаны на результатах предварительных прямых и (или) косвенных измерений значений контролируемых параметров технологического процесса. </a:t>
            </a:r>
            <a:endParaRPr lang="ru-RU" sz="12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3E48CB-1FE4-B836-C3EA-DDA6BD82E964}"/>
              </a:ext>
            </a:extLst>
          </p:cNvPr>
          <p:cNvSpPr txBox="1"/>
          <p:nvPr/>
        </p:nvSpPr>
        <p:spPr>
          <a:xfrm>
            <a:off x="4800568" y="4990951"/>
            <a:ext cx="1937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8438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2060"/>
                </a:solidFill>
                <a:latin typeface="Arial" charset="0"/>
                <a:cs typeface="Arial" charset="0"/>
              </a:rPr>
              <a:t>Значительная неоднородность материала</a:t>
            </a:r>
          </a:p>
          <a:p>
            <a:pPr marL="285750" indent="-198438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2060"/>
                </a:solidFill>
                <a:latin typeface="Arial" charset="0"/>
                <a:cs typeface="Arial" charset="0"/>
              </a:rPr>
              <a:t>Непостоянство радионуклидного состава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DF06B3-5AFA-15A2-F1CD-DF1DECF7B9F0}"/>
              </a:ext>
            </a:extLst>
          </p:cNvPr>
          <p:cNvSpPr txBox="1"/>
          <p:nvPr/>
        </p:nvSpPr>
        <p:spPr>
          <a:xfrm>
            <a:off x="226142" y="4397249"/>
            <a:ext cx="4123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2060"/>
                </a:solidFill>
                <a:latin typeface="Arial" charset="0"/>
                <a:cs typeface="Arial" charset="0"/>
              </a:rPr>
              <a:t>Большое число уже накопленных упаковок РАО (в т.ч. контейнеров типа НЗК)</a:t>
            </a:r>
          </a:p>
        </p:txBody>
      </p:sp>
    </p:spTree>
    <p:extLst>
      <p:ext uri="{BB962C8B-B14F-4D97-AF65-F5344CB8AC3E}">
        <p14:creationId xmlns:p14="http://schemas.microsoft.com/office/powerpoint/2010/main" val="3815684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Скругленный прямоугольник 61">
            <a:extLst>
              <a:ext uri="{FF2B5EF4-FFF2-40B4-BE49-F238E27FC236}">
                <a16:creationId xmlns:a16="http://schemas.microsoft.com/office/drawing/2014/main" id="{064F63DE-3027-6B9A-430D-D882F57C75FA}"/>
              </a:ext>
            </a:extLst>
          </p:cNvPr>
          <p:cNvSpPr/>
          <p:nvPr/>
        </p:nvSpPr>
        <p:spPr>
          <a:xfrm>
            <a:off x="2827101" y="1122865"/>
            <a:ext cx="6027047" cy="28666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Скругленный прямоугольник 60">
            <a:extLst>
              <a:ext uri="{FF2B5EF4-FFF2-40B4-BE49-F238E27FC236}">
                <a16:creationId xmlns:a16="http://schemas.microsoft.com/office/drawing/2014/main" id="{36EB3F1A-904E-902E-D4ED-C351A499958E}"/>
              </a:ext>
            </a:extLst>
          </p:cNvPr>
          <p:cNvSpPr/>
          <p:nvPr/>
        </p:nvSpPr>
        <p:spPr>
          <a:xfrm>
            <a:off x="3957492" y="4027850"/>
            <a:ext cx="4896655" cy="26848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трелка вниз 56">
            <a:extLst>
              <a:ext uri="{FF2B5EF4-FFF2-40B4-BE49-F238E27FC236}">
                <a16:creationId xmlns:a16="http://schemas.microsoft.com/office/drawing/2014/main" id="{4E29A0E1-AEA5-EC15-8B56-5E8F18DD8434}"/>
              </a:ext>
            </a:extLst>
          </p:cNvPr>
          <p:cNvSpPr/>
          <p:nvPr/>
        </p:nvSpPr>
        <p:spPr>
          <a:xfrm rot="16200000">
            <a:off x="1835626" y="2528862"/>
            <a:ext cx="335408" cy="1140275"/>
          </a:xfrm>
          <a:prstGeom prst="downArrow">
            <a:avLst>
              <a:gd name="adj1" fmla="val 52070"/>
              <a:gd name="adj2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трелка вниз 57">
            <a:extLst>
              <a:ext uri="{FF2B5EF4-FFF2-40B4-BE49-F238E27FC236}">
                <a16:creationId xmlns:a16="http://schemas.microsoft.com/office/drawing/2014/main" id="{FBE38A69-2DCC-1D0C-77EB-B687C6CA7AAB}"/>
              </a:ext>
            </a:extLst>
          </p:cNvPr>
          <p:cNvSpPr/>
          <p:nvPr/>
        </p:nvSpPr>
        <p:spPr>
          <a:xfrm rot="16200000">
            <a:off x="1828522" y="3808699"/>
            <a:ext cx="335408" cy="1140275"/>
          </a:xfrm>
          <a:prstGeom prst="downArrow">
            <a:avLst>
              <a:gd name="adj1" fmla="val 52070"/>
              <a:gd name="adj2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трелка вниз 55">
            <a:extLst>
              <a:ext uri="{FF2B5EF4-FFF2-40B4-BE49-F238E27FC236}">
                <a16:creationId xmlns:a16="http://schemas.microsoft.com/office/drawing/2014/main" id="{E08ABFA4-C573-D21A-3F5F-69885AC43E04}"/>
              </a:ext>
            </a:extLst>
          </p:cNvPr>
          <p:cNvSpPr/>
          <p:nvPr/>
        </p:nvSpPr>
        <p:spPr>
          <a:xfrm rot="13235641">
            <a:off x="2144686" y="4504228"/>
            <a:ext cx="335408" cy="1140275"/>
          </a:xfrm>
          <a:prstGeom prst="downArrow">
            <a:avLst>
              <a:gd name="adj1" fmla="val 52070"/>
              <a:gd name="adj2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трелка вниз 58">
            <a:extLst>
              <a:ext uri="{FF2B5EF4-FFF2-40B4-BE49-F238E27FC236}">
                <a16:creationId xmlns:a16="http://schemas.microsoft.com/office/drawing/2014/main" id="{78902CB0-AC36-EDA0-1208-584E3E853B8B}"/>
              </a:ext>
            </a:extLst>
          </p:cNvPr>
          <p:cNvSpPr/>
          <p:nvPr/>
        </p:nvSpPr>
        <p:spPr>
          <a:xfrm rot="16200000">
            <a:off x="1845648" y="5227313"/>
            <a:ext cx="335408" cy="1140275"/>
          </a:xfrm>
          <a:prstGeom prst="downArrow">
            <a:avLst>
              <a:gd name="adj1" fmla="val 52070"/>
              <a:gd name="adj2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 вниз 52">
            <a:extLst>
              <a:ext uri="{FF2B5EF4-FFF2-40B4-BE49-F238E27FC236}">
                <a16:creationId xmlns:a16="http://schemas.microsoft.com/office/drawing/2014/main" id="{DDE95EBD-42EF-ACAD-C25A-DBD41A72E81C}"/>
              </a:ext>
            </a:extLst>
          </p:cNvPr>
          <p:cNvSpPr/>
          <p:nvPr/>
        </p:nvSpPr>
        <p:spPr>
          <a:xfrm rot="19746977">
            <a:off x="2206299" y="1704752"/>
            <a:ext cx="335408" cy="1140275"/>
          </a:xfrm>
          <a:prstGeom prst="downArrow">
            <a:avLst>
              <a:gd name="adj1" fmla="val 52070"/>
              <a:gd name="adj2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8E49213-885A-5B0B-7D02-BD65B12EB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617" y="1161200"/>
            <a:ext cx="4429393" cy="2866649"/>
          </a:xfrm>
          <a:prstGeom prst="rect">
            <a:avLst/>
          </a:prstGeom>
        </p:spPr>
      </p:pic>
      <p:sp>
        <p:nvSpPr>
          <p:cNvPr id="32" name="Заголовок 3">
            <a:extLst>
              <a:ext uri="{FF2B5EF4-FFF2-40B4-BE49-F238E27FC236}">
                <a16:creationId xmlns:a16="http://schemas.microsoft.com/office/drawing/2014/main" id="{B9A90C6E-8F9C-DFB0-151C-77162757A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73" y="321336"/>
            <a:ext cx="5567363" cy="459206"/>
          </a:xfrm>
        </p:spPr>
        <p:txBody>
          <a:bodyPr/>
          <a:lstStyle/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Почему недостаточно</a:t>
            </a:r>
            <a:br>
              <a:rPr lang="ru-RU" sz="2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гамма-спектрометрии?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DE4610A8-12F0-99E3-DF96-EE172616AE45}"/>
              </a:ext>
            </a:extLst>
          </p:cNvPr>
          <p:cNvSpPr/>
          <p:nvPr/>
        </p:nvSpPr>
        <p:spPr>
          <a:xfrm>
            <a:off x="276210" y="1282951"/>
            <a:ext cx="1922025" cy="10455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Низкая интенсивность гамма-излучения</a:t>
            </a:r>
          </a:p>
          <a:p>
            <a:pPr>
              <a:lnSpc>
                <a:spcPts val="1600"/>
              </a:lnSpc>
            </a:pPr>
            <a:r>
              <a:rPr lang="ru-RU" sz="900" b="1" baseline="30000" dirty="0">
                <a:solidFill>
                  <a:srgbClr val="333333"/>
                </a:solidFill>
                <a:cs typeface="Arial" panose="020B0604020202020204" pitchFamily="34" charset="0"/>
              </a:rPr>
              <a:t>235</a:t>
            </a:r>
            <a:r>
              <a:rPr lang="en-US" sz="900" b="1" dirty="0">
                <a:solidFill>
                  <a:srgbClr val="333333"/>
                </a:solidFill>
                <a:cs typeface="Arial" panose="020B0604020202020204" pitchFamily="34" charset="0"/>
              </a:rPr>
              <a:t>U</a:t>
            </a:r>
            <a:r>
              <a:rPr lang="ru-RU" sz="900" b="1" dirty="0">
                <a:solidFill>
                  <a:srgbClr val="333333"/>
                </a:solidFill>
                <a:cs typeface="Arial" panose="020B0604020202020204" pitchFamily="34" charset="0"/>
              </a:rPr>
              <a:t>:</a:t>
            </a:r>
            <a:r>
              <a:rPr lang="en-US" sz="900" dirty="0">
                <a:solidFill>
                  <a:srgbClr val="333333"/>
                </a:solidFill>
                <a:cs typeface="Arial" panose="020B0604020202020204" pitchFamily="34" charset="0"/>
              </a:rPr>
              <a:t> E</a:t>
            </a:r>
            <a:r>
              <a:rPr lang="el-GR" sz="900" baseline="-25000" dirty="0">
                <a:solidFill>
                  <a:srgbClr val="333333"/>
                </a:solidFill>
                <a:cs typeface="Arial" panose="020B0604020202020204" pitchFamily="34" charset="0"/>
              </a:rPr>
              <a:t>γ</a:t>
            </a:r>
            <a:r>
              <a:rPr lang="en-US" sz="900" dirty="0">
                <a:solidFill>
                  <a:srgbClr val="333333"/>
                </a:solidFill>
                <a:cs typeface="Arial" panose="020B0604020202020204" pitchFamily="34" charset="0"/>
              </a:rPr>
              <a:t> = 185</a:t>
            </a:r>
            <a:r>
              <a:rPr lang="ru-RU" sz="900" dirty="0">
                <a:solidFill>
                  <a:srgbClr val="333333"/>
                </a:solidFill>
                <a:cs typeface="Arial" panose="020B0604020202020204" pitchFamily="34" charset="0"/>
              </a:rPr>
              <a:t>,</a:t>
            </a:r>
            <a:r>
              <a:rPr lang="en-US" sz="900" dirty="0">
                <a:solidFill>
                  <a:srgbClr val="333333"/>
                </a:solidFill>
                <a:cs typeface="Arial" panose="020B0604020202020204" pitchFamily="34" charset="0"/>
              </a:rPr>
              <a:t>7 </a:t>
            </a:r>
            <a:r>
              <a:rPr lang="ru-RU" sz="900" dirty="0">
                <a:solidFill>
                  <a:srgbClr val="333333"/>
                </a:solidFill>
                <a:cs typeface="Arial" panose="020B0604020202020204" pitchFamily="34" charset="0"/>
              </a:rPr>
              <a:t>кэВ, </a:t>
            </a:r>
            <a:r>
              <a:rPr lang="en-US" sz="900" dirty="0">
                <a:solidFill>
                  <a:srgbClr val="333333"/>
                </a:solidFill>
                <a:cs typeface="Arial" panose="020B0604020202020204" pitchFamily="34" charset="0"/>
              </a:rPr>
              <a:t>I</a:t>
            </a:r>
            <a:r>
              <a:rPr lang="el-GR" sz="900" baseline="-25000" dirty="0">
                <a:solidFill>
                  <a:srgbClr val="333333"/>
                </a:solidFill>
                <a:cs typeface="Arial" panose="020B0604020202020204" pitchFamily="34" charset="0"/>
              </a:rPr>
              <a:t>γ</a:t>
            </a:r>
            <a:r>
              <a:rPr lang="en-US" sz="900" dirty="0">
                <a:solidFill>
                  <a:srgbClr val="333333"/>
                </a:solidFill>
                <a:cs typeface="Arial" panose="020B0604020202020204" pitchFamily="34" charset="0"/>
              </a:rPr>
              <a:t>=43</a:t>
            </a:r>
            <a:r>
              <a:rPr lang="el-GR" sz="900" dirty="0">
                <a:solidFill>
                  <a:srgbClr val="333333"/>
                </a:solidFill>
                <a:cs typeface="Arial" panose="020B0604020202020204" pitchFamily="34" charset="0"/>
              </a:rPr>
              <a:t>γ</a:t>
            </a:r>
            <a:r>
              <a:rPr lang="en-US" sz="900" dirty="0">
                <a:solidFill>
                  <a:srgbClr val="333333"/>
                </a:solidFill>
                <a:cs typeface="Arial" panose="020B0604020202020204" pitchFamily="34" charset="0"/>
              </a:rPr>
              <a:t>/c</a:t>
            </a:r>
            <a:r>
              <a:rPr lang="ru-RU" sz="900" dirty="0">
                <a:solidFill>
                  <a:srgbClr val="333333"/>
                </a:solidFill>
                <a:cs typeface="Arial" panose="020B0604020202020204" pitchFamily="34" charset="0"/>
              </a:rPr>
              <a:t>/мг</a:t>
            </a:r>
          </a:p>
          <a:p>
            <a:pPr>
              <a:lnSpc>
                <a:spcPts val="1600"/>
              </a:lnSpc>
            </a:pPr>
            <a:r>
              <a:rPr lang="ru-RU" sz="900" b="1" baseline="30000" dirty="0">
                <a:solidFill>
                  <a:srgbClr val="333333"/>
                </a:solidFill>
                <a:cs typeface="Arial" panose="020B0604020202020204" pitchFamily="34" charset="0"/>
              </a:rPr>
              <a:t>239</a:t>
            </a:r>
            <a:r>
              <a:rPr lang="en-US" sz="900" b="1" dirty="0">
                <a:solidFill>
                  <a:srgbClr val="333333"/>
                </a:solidFill>
                <a:cs typeface="Arial" panose="020B0604020202020204" pitchFamily="34" charset="0"/>
              </a:rPr>
              <a:t>Pu</a:t>
            </a:r>
            <a:r>
              <a:rPr lang="ru-RU" sz="900" b="1" dirty="0">
                <a:solidFill>
                  <a:srgbClr val="333333"/>
                </a:solidFill>
                <a:cs typeface="Arial" panose="020B0604020202020204" pitchFamily="34" charset="0"/>
              </a:rPr>
              <a:t>:</a:t>
            </a:r>
            <a:r>
              <a:rPr lang="en-US" sz="900" dirty="0">
                <a:solidFill>
                  <a:srgbClr val="333333"/>
                </a:solidFill>
                <a:cs typeface="Arial" panose="020B0604020202020204" pitchFamily="34" charset="0"/>
              </a:rPr>
              <a:t> E</a:t>
            </a:r>
            <a:r>
              <a:rPr lang="el-GR" sz="900" baseline="-25000" dirty="0">
                <a:solidFill>
                  <a:srgbClr val="333333"/>
                </a:solidFill>
                <a:cs typeface="Arial" panose="020B0604020202020204" pitchFamily="34" charset="0"/>
              </a:rPr>
              <a:t>γ</a:t>
            </a:r>
            <a:r>
              <a:rPr lang="en-US" sz="900" dirty="0">
                <a:solidFill>
                  <a:srgbClr val="333333"/>
                </a:solidFill>
                <a:cs typeface="Arial" panose="020B0604020202020204" pitchFamily="34" charset="0"/>
              </a:rPr>
              <a:t> = 413</a:t>
            </a:r>
            <a:r>
              <a:rPr lang="ru-RU" sz="900" dirty="0">
                <a:solidFill>
                  <a:srgbClr val="333333"/>
                </a:solidFill>
                <a:cs typeface="Arial" panose="020B0604020202020204" pitchFamily="34" charset="0"/>
              </a:rPr>
              <a:t>,</a:t>
            </a:r>
            <a:r>
              <a:rPr lang="en-US" sz="900" dirty="0">
                <a:solidFill>
                  <a:srgbClr val="333333"/>
                </a:solidFill>
                <a:cs typeface="Arial" panose="020B0604020202020204" pitchFamily="34" charset="0"/>
              </a:rPr>
              <a:t>7 </a:t>
            </a:r>
            <a:r>
              <a:rPr lang="ru-RU" sz="900" dirty="0">
                <a:solidFill>
                  <a:srgbClr val="333333"/>
                </a:solidFill>
                <a:cs typeface="Arial" panose="020B0604020202020204" pitchFamily="34" charset="0"/>
              </a:rPr>
              <a:t>кэВ, </a:t>
            </a:r>
            <a:r>
              <a:rPr lang="en-US" sz="900" dirty="0">
                <a:solidFill>
                  <a:srgbClr val="333333"/>
                </a:solidFill>
                <a:cs typeface="Arial" panose="020B0604020202020204" pitchFamily="34" charset="0"/>
              </a:rPr>
              <a:t>I</a:t>
            </a:r>
            <a:r>
              <a:rPr lang="el-GR" sz="900" baseline="-25000" dirty="0">
                <a:solidFill>
                  <a:srgbClr val="333333"/>
                </a:solidFill>
                <a:cs typeface="Arial" panose="020B0604020202020204" pitchFamily="34" charset="0"/>
              </a:rPr>
              <a:t>γ</a:t>
            </a:r>
            <a:r>
              <a:rPr lang="en-US" sz="900" dirty="0">
                <a:solidFill>
                  <a:srgbClr val="333333"/>
                </a:solidFill>
                <a:cs typeface="Arial" panose="020B0604020202020204" pitchFamily="34" charset="0"/>
              </a:rPr>
              <a:t>=34</a:t>
            </a:r>
            <a:r>
              <a:rPr lang="el-GR" sz="900" dirty="0">
                <a:solidFill>
                  <a:srgbClr val="333333"/>
                </a:solidFill>
                <a:cs typeface="Arial" panose="020B0604020202020204" pitchFamily="34" charset="0"/>
              </a:rPr>
              <a:t>γ</a:t>
            </a:r>
            <a:r>
              <a:rPr lang="en-US" sz="900" dirty="0">
                <a:solidFill>
                  <a:srgbClr val="333333"/>
                </a:solidFill>
                <a:cs typeface="Arial" panose="020B0604020202020204" pitchFamily="34" charset="0"/>
              </a:rPr>
              <a:t>/c</a:t>
            </a:r>
            <a:r>
              <a:rPr lang="ru-RU" sz="900" dirty="0">
                <a:solidFill>
                  <a:srgbClr val="333333"/>
                </a:solidFill>
                <a:cs typeface="Arial" panose="020B0604020202020204" pitchFamily="34" charset="0"/>
              </a:rPr>
              <a:t>/мг</a:t>
            </a:r>
          </a:p>
          <a:p>
            <a:pPr algn="ctr"/>
            <a:endParaRPr lang="ru-RU" sz="1200" dirty="0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D6DF5814-4F9B-C0C2-DCB0-11350462B020}"/>
              </a:ext>
            </a:extLst>
          </p:cNvPr>
          <p:cNvSpPr/>
          <p:nvPr/>
        </p:nvSpPr>
        <p:spPr>
          <a:xfrm>
            <a:off x="276209" y="2528314"/>
            <a:ext cx="1922026" cy="105957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Ослабление гамма-излучения биологической защитой контейнера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BEE96B7C-1396-717E-7E11-6C7FAEFC23EB}"/>
              </a:ext>
            </a:extLst>
          </p:cNvPr>
          <p:cNvSpPr/>
          <p:nvPr/>
        </p:nvSpPr>
        <p:spPr>
          <a:xfrm>
            <a:off x="276209" y="3787707"/>
            <a:ext cx="1912537" cy="105957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Влияние фона гамма-излучения от других радионуклидов (например, от </a:t>
            </a:r>
            <a:r>
              <a:rPr lang="ru-RU" sz="1200" baseline="30000" dirty="0"/>
              <a:t>137</a:t>
            </a:r>
            <a:r>
              <a:rPr lang="en-US" sz="1200" dirty="0"/>
              <a:t>Cs)</a:t>
            </a:r>
            <a:endParaRPr lang="ru-RU" sz="1200" dirty="0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71DD6860-946D-C649-9EB1-66F43B142BF6}"/>
              </a:ext>
            </a:extLst>
          </p:cNvPr>
          <p:cNvSpPr/>
          <p:nvPr/>
        </p:nvSpPr>
        <p:spPr>
          <a:xfrm>
            <a:off x="276209" y="5100702"/>
            <a:ext cx="1902473" cy="135827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Самопоглощение гамма-излучения материалом РАО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7F3BDF30-27C5-EDE3-A08D-9CBCAD13854F}"/>
              </a:ext>
            </a:extLst>
          </p:cNvPr>
          <p:cNvSpPr/>
          <p:nvPr/>
        </p:nvSpPr>
        <p:spPr>
          <a:xfrm>
            <a:off x="2560703" y="5113116"/>
            <a:ext cx="2008601" cy="137631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При неверном учете неоднородности РАО внутри упаковки ошибки измерений содержания ЯОДН могут достигать сотен процентов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2EBD2F75-C700-CE68-0261-26D82E90D286}"/>
              </a:ext>
            </a:extLst>
          </p:cNvPr>
          <p:cNvSpPr/>
          <p:nvPr/>
        </p:nvSpPr>
        <p:spPr>
          <a:xfrm>
            <a:off x="2559259" y="2736544"/>
            <a:ext cx="1235909" cy="191841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Высокие значения минимальной измеряемой массы ЯОДН</a:t>
            </a:r>
          </a:p>
        </p:txBody>
      </p:sp>
      <p:grpSp>
        <p:nvGrpSpPr>
          <p:cNvPr id="18" name="Группа 22">
            <a:extLst>
              <a:ext uri="{FF2B5EF4-FFF2-40B4-BE49-F238E27FC236}">
                <a16:creationId xmlns:a16="http://schemas.microsoft.com/office/drawing/2014/main" id="{99CCADA4-51CE-F339-6EB3-7E3FBEB01170}"/>
              </a:ext>
            </a:extLst>
          </p:cNvPr>
          <p:cNvGrpSpPr/>
          <p:nvPr/>
        </p:nvGrpSpPr>
        <p:grpSpPr>
          <a:xfrm>
            <a:off x="5452850" y="2736220"/>
            <a:ext cx="356868" cy="676475"/>
            <a:chOff x="2495550" y="4292759"/>
            <a:chExt cx="676275" cy="928644"/>
          </a:xfrm>
          <a:solidFill>
            <a:schemeClr val="bg1"/>
          </a:solidFill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E423FE8-26E5-4F69-482B-F00650351044}"/>
                </a:ext>
              </a:extLst>
            </p:cNvPr>
            <p:cNvSpPr txBox="1"/>
            <p:nvPr/>
          </p:nvSpPr>
          <p:spPr>
            <a:xfrm>
              <a:off x="2497457" y="4812981"/>
              <a:ext cx="669607" cy="40842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800" baseline="30000" dirty="0">
                  <a:solidFill>
                    <a:srgbClr val="FF0000"/>
                  </a:solidFill>
                </a:rPr>
                <a:t>235</a:t>
              </a:r>
              <a:r>
                <a:rPr lang="en-US" sz="800" dirty="0">
                  <a:solidFill>
                    <a:srgbClr val="FF0000"/>
                  </a:solidFill>
                </a:rPr>
                <a:t>U   </a:t>
              </a:r>
              <a:endParaRPr lang="ru-RU" sz="800" dirty="0"/>
            </a:p>
          </p:txBody>
        </p:sp>
        <p:cxnSp>
          <p:nvCxnSpPr>
            <p:cNvPr id="20" name="Прямая со стрелкой 19">
              <a:extLst>
                <a:ext uri="{FF2B5EF4-FFF2-40B4-BE49-F238E27FC236}">
                  <a16:creationId xmlns:a16="http://schemas.microsoft.com/office/drawing/2014/main" id="{A52928CB-C5E0-1974-B2EB-4E445551DB9B}"/>
                </a:ext>
              </a:extLst>
            </p:cNvPr>
            <p:cNvCxnSpPr/>
            <p:nvPr/>
          </p:nvCxnSpPr>
          <p:spPr bwMode="auto">
            <a:xfrm rot="5400000" flipH="1" flipV="1">
              <a:off x="2232660" y="4558665"/>
              <a:ext cx="533400" cy="1588"/>
            </a:xfrm>
            <a:prstGeom prst="straightConnector1">
              <a:avLst/>
            </a:prstGeom>
            <a:grp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Прямая со стрелкой 20">
              <a:extLst>
                <a:ext uri="{FF2B5EF4-FFF2-40B4-BE49-F238E27FC236}">
                  <a16:creationId xmlns:a16="http://schemas.microsoft.com/office/drawing/2014/main" id="{7FBA5D7C-0D81-6B2C-F4EE-03DD9D73A0C7}"/>
                </a:ext>
              </a:extLst>
            </p:cNvPr>
            <p:cNvCxnSpPr/>
            <p:nvPr/>
          </p:nvCxnSpPr>
          <p:spPr bwMode="auto">
            <a:xfrm rot="16200000" flipV="1">
              <a:off x="2474914" y="4579938"/>
              <a:ext cx="479266" cy="159"/>
            </a:xfrm>
            <a:prstGeom prst="straightConnector1">
              <a:avLst/>
            </a:prstGeom>
            <a:grp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Прямая со стрелкой 21">
              <a:extLst>
                <a:ext uri="{FF2B5EF4-FFF2-40B4-BE49-F238E27FC236}">
                  <a16:creationId xmlns:a16="http://schemas.microsoft.com/office/drawing/2014/main" id="{00882DC2-103C-7770-B444-3EC24E6460A3}"/>
                </a:ext>
              </a:extLst>
            </p:cNvPr>
            <p:cNvCxnSpPr/>
            <p:nvPr/>
          </p:nvCxnSpPr>
          <p:spPr bwMode="auto">
            <a:xfrm rot="16200000" flipV="1">
              <a:off x="2736851" y="4603750"/>
              <a:ext cx="422116" cy="159"/>
            </a:xfrm>
            <a:prstGeom prst="straightConnector1">
              <a:avLst/>
            </a:prstGeom>
            <a:grp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Прямая со стрелкой 22">
              <a:extLst>
                <a:ext uri="{FF2B5EF4-FFF2-40B4-BE49-F238E27FC236}">
                  <a16:creationId xmlns:a16="http://schemas.microsoft.com/office/drawing/2014/main" id="{5773260A-DFAE-F91D-A537-6320A8F2F34F}"/>
                </a:ext>
              </a:extLst>
            </p:cNvPr>
            <p:cNvCxnSpPr/>
            <p:nvPr/>
          </p:nvCxnSpPr>
          <p:spPr bwMode="auto">
            <a:xfrm rot="16200000" flipV="1">
              <a:off x="3034508" y="4687094"/>
              <a:ext cx="264953" cy="159"/>
            </a:xfrm>
            <a:prstGeom prst="straightConnector1">
              <a:avLst/>
            </a:prstGeom>
            <a:grp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EC413BF2-5101-AAA4-6EAC-2D2297C10E9F}"/>
                </a:ext>
              </a:extLst>
            </p:cNvPr>
            <p:cNvCxnSpPr/>
            <p:nvPr/>
          </p:nvCxnSpPr>
          <p:spPr bwMode="auto">
            <a:xfrm flipV="1">
              <a:off x="2495550" y="4819647"/>
              <a:ext cx="676275" cy="3"/>
            </a:xfrm>
            <a:prstGeom prst="line">
              <a:avLst/>
            </a:prstGeom>
            <a:grp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6F3F846E-2D3A-D1C1-E2D7-6EBA8EE0E37B}"/>
              </a:ext>
            </a:extLst>
          </p:cNvPr>
          <p:cNvSpPr txBox="1"/>
          <p:nvPr/>
        </p:nvSpPr>
        <p:spPr>
          <a:xfrm>
            <a:off x="4005611" y="4078345"/>
            <a:ext cx="16760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Ошибки гамма-спектрометрических измерений при неравномерном распределении ЯОДН внутри контейнера НЗК </a:t>
            </a:r>
          </a:p>
        </p:txBody>
      </p:sp>
      <p:graphicFrame>
        <p:nvGraphicFramePr>
          <p:cNvPr id="63" name="Диаграмма 62">
            <a:extLst>
              <a:ext uri="{FF2B5EF4-FFF2-40B4-BE49-F238E27FC236}">
                <a16:creationId xmlns:a16="http://schemas.microsoft.com/office/drawing/2014/main" id="{AEC8251F-F5BC-6548-8FFC-275BF04313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4120672"/>
              </p:ext>
            </p:extLst>
          </p:nvPr>
        </p:nvGraphicFramePr>
        <p:xfrm>
          <a:off x="5497037" y="4017938"/>
          <a:ext cx="3402717" cy="2684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4" name="TextBox 63">
            <a:extLst>
              <a:ext uri="{FF2B5EF4-FFF2-40B4-BE49-F238E27FC236}">
                <a16:creationId xmlns:a16="http://schemas.microsoft.com/office/drawing/2014/main" id="{4F4EF07D-06F1-E20A-6E91-962EEFC0FFD2}"/>
              </a:ext>
            </a:extLst>
          </p:cNvPr>
          <p:cNvSpPr txBox="1"/>
          <p:nvPr/>
        </p:nvSpPr>
        <p:spPr>
          <a:xfrm>
            <a:off x="2964621" y="1381567"/>
            <a:ext cx="1524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Гамма-спектры от упаковки РАО с различным содержанием </a:t>
            </a:r>
            <a:r>
              <a:rPr lang="ru-RU" sz="10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0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en-US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endParaRPr lang="ru-RU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145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3">
            <a:extLst>
              <a:ext uri="{FF2B5EF4-FFF2-40B4-BE49-F238E27FC236}">
                <a16:creationId xmlns:a16="http://schemas.microsoft.com/office/drawing/2014/main" id="{B9A90C6E-8F9C-DFB0-151C-77162757A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73" y="321336"/>
            <a:ext cx="5567363" cy="459206"/>
          </a:xfrm>
        </p:spPr>
        <p:txBody>
          <a:bodyPr/>
          <a:lstStyle/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Активный нейтронный метод для измерения содержания ЯОДН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2ED989B-462B-32BA-42AF-D6E3B0DE82B8}"/>
              </a:ext>
            </a:extLst>
          </p:cNvPr>
          <p:cNvGrpSpPr/>
          <p:nvPr/>
        </p:nvGrpSpPr>
        <p:grpSpPr>
          <a:xfrm>
            <a:off x="251520" y="2942589"/>
            <a:ext cx="4551333" cy="1524477"/>
            <a:chOff x="251520" y="2881629"/>
            <a:chExt cx="4551333" cy="1524477"/>
          </a:xfrm>
        </p:grpSpPr>
        <p:sp>
          <p:nvSpPr>
            <p:cNvPr id="67" name="AutoShape 15">
              <a:extLst>
                <a:ext uri="{FF2B5EF4-FFF2-40B4-BE49-F238E27FC236}">
                  <a16:creationId xmlns:a16="http://schemas.microsoft.com/office/drawing/2014/main" id="{6EA6C525-23B6-D53A-BD7B-D568E47A1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520" y="3949669"/>
              <a:ext cx="1648647" cy="456437"/>
            </a:xfrm>
            <a:prstGeom prst="wedgeRectCallout">
              <a:avLst>
                <a:gd name="adj1" fmla="val -13634"/>
                <a:gd name="adj2" fmla="val -159014"/>
              </a:avLst>
            </a:prstGeom>
            <a:solidFill>
              <a:srgbClr val="FFFFFF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ts val="800"/>
                </a:spcBef>
                <a:spcAft>
                  <a:spcPts val="400"/>
                </a:spcAft>
                <a:buSzPts val="1600"/>
                <a:buBlip>
                  <a:blip r:embed="rId3"/>
                </a:buBlip>
                <a:defRPr sz="1600">
                  <a:solidFill>
                    <a:srgbClr val="4141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Aft>
                  <a:spcPts val="300"/>
                </a:spcAft>
                <a:buSzPts val="1400"/>
                <a:buBlip>
                  <a:blip r:embed="rId4"/>
                </a:buBlip>
                <a:defRPr sz="1400">
                  <a:solidFill>
                    <a:srgbClr val="4141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Импульсный источник нейтронов </a:t>
              </a:r>
              <a:endParaRPr kumimoji="0" lang="ru-RU" altLang="ru-RU" sz="1100" b="1" i="0" u="none" strike="noStrike" kern="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4">
              <a:extLst>
                <a:ext uri="{FF2B5EF4-FFF2-40B4-BE49-F238E27FC236}">
                  <a16:creationId xmlns:a16="http://schemas.microsoft.com/office/drawing/2014/main" id="{EAEF38EE-277F-B5E5-2982-D9450736E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091" y="3141400"/>
              <a:ext cx="385797" cy="362216"/>
            </a:xfrm>
            <a:prstGeom prst="star5">
              <a:avLst/>
            </a:prstGeom>
            <a:solidFill>
              <a:srgbClr val="990033"/>
            </a:solidFill>
            <a:ln w="9525">
              <a:solidFill>
                <a:srgbClr val="41414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69" name="Rectangle 5">
              <a:extLst>
                <a:ext uri="{FF2B5EF4-FFF2-40B4-BE49-F238E27FC236}">
                  <a16:creationId xmlns:a16="http://schemas.microsoft.com/office/drawing/2014/main" id="{3FE697FA-CC97-5262-95FB-823BF65FCA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6607" y="2881629"/>
              <a:ext cx="1571162" cy="906148"/>
            </a:xfrm>
            <a:prstGeom prst="rect">
              <a:avLst/>
            </a:prstGeom>
            <a:solidFill>
              <a:srgbClr val="3E87BD"/>
            </a:solidFill>
            <a:ln w="9525">
              <a:solidFill>
                <a:srgbClr val="41414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70" name="Oval 6">
              <a:extLst>
                <a:ext uri="{FF2B5EF4-FFF2-40B4-BE49-F238E27FC236}">
                  <a16:creationId xmlns:a16="http://schemas.microsoft.com/office/drawing/2014/main" id="{12318170-D61A-B1A2-0F76-1796D9FBC4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3596" y="3030626"/>
              <a:ext cx="1006237" cy="601364"/>
            </a:xfrm>
            <a:prstGeom prst="ellipse">
              <a:avLst/>
            </a:prstGeom>
            <a:solidFill>
              <a:srgbClr val="FFE593"/>
            </a:solidFill>
            <a:ln w="9525">
              <a:solidFill>
                <a:srgbClr val="41414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110000"/>
                </a:lnSpc>
                <a:spcBef>
                  <a:spcPts val="800"/>
                </a:spcBef>
                <a:spcAft>
                  <a:spcPts val="400"/>
                </a:spcAft>
                <a:buSzPts val="1600"/>
                <a:buBlip>
                  <a:blip r:embed="rId3"/>
                </a:buBlip>
                <a:defRPr sz="1600">
                  <a:solidFill>
                    <a:srgbClr val="4141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Aft>
                  <a:spcPts val="300"/>
                </a:spcAft>
                <a:buSzPts val="1400"/>
                <a:buBlip>
                  <a:blip r:embed="rId4"/>
                </a:buBlip>
                <a:defRPr sz="1400">
                  <a:solidFill>
                    <a:srgbClr val="4141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400" b="1" i="0" u="none" strike="noStrike" kern="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235</a:t>
              </a:r>
              <a:r>
                <a:rPr kumimoji="0" lang="en-US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kumimoji="0" lang="en-US" altLang="ru-RU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n,f</a:t>
              </a:r>
              <a:r>
                <a:rPr kumimoji="0" lang="en-US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ectangle 8">
              <a:extLst>
                <a:ext uri="{FF2B5EF4-FFF2-40B4-BE49-F238E27FC236}">
                  <a16:creationId xmlns:a16="http://schemas.microsoft.com/office/drawing/2014/main" id="{7433549C-83A4-5C28-50C8-130CD06652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8461" y="3042614"/>
              <a:ext cx="526900" cy="575643"/>
            </a:xfrm>
            <a:prstGeom prst="rect">
              <a:avLst/>
            </a:prstGeom>
            <a:solidFill>
              <a:srgbClr val="3E87BD">
                <a:lumMod val="40000"/>
                <a:lumOff val="60000"/>
              </a:srgbClr>
            </a:solidFill>
            <a:ln w="88900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72" name="Oval 11">
              <a:extLst>
                <a:ext uri="{FF2B5EF4-FFF2-40B4-BE49-F238E27FC236}">
                  <a16:creationId xmlns:a16="http://schemas.microsoft.com/office/drawing/2014/main" id="{A9EE9334-FA13-55C0-082A-7CDB9FA83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4236" y="3228636"/>
              <a:ext cx="193349" cy="2169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41414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110000"/>
                </a:lnSpc>
                <a:spcBef>
                  <a:spcPts val="800"/>
                </a:spcBef>
                <a:spcAft>
                  <a:spcPts val="400"/>
                </a:spcAft>
                <a:buSzPts val="1600"/>
                <a:buBlip>
                  <a:blip r:embed="rId3"/>
                </a:buBlip>
                <a:defRPr sz="1600">
                  <a:solidFill>
                    <a:srgbClr val="4141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Aft>
                  <a:spcPts val="300"/>
                </a:spcAft>
                <a:buSzPts val="1400"/>
                <a:buBlip>
                  <a:blip r:embed="rId4"/>
                </a:buBlip>
                <a:defRPr sz="1400">
                  <a:solidFill>
                    <a:srgbClr val="4141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400" b="0" i="0" u="none" strike="noStrike" kern="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AutoShape 17">
              <a:extLst>
                <a:ext uri="{FF2B5EF4-FFF2-40B4-BE49-F238E27FC236}">
                  <a16:creationId xmlns:a16="http://schemas.microsoft.com/office/drawing/2014/main" id="{C21E9C6C-1A75-5F0E-6F3B-1DD59AED11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8042" y="3056562"/>
              <a:ext cx="559796" cy="328462"/>
            </a:xfrm>
            <a:prstGeom prst="wedgeRectCallout">
              <a:avLst>
                <a:gd name="adj1" fmla="val -149073"/>
                <a:gd name="adj2" fmla="val 35022"/>
              </a:avLst>
            </a:prstGeom>
            <a:solidFill>
              <a:srgbClr val="FF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ts val="800"/>
                </a:spcBef>
                <a:spcAft>
                  <a:spcPts val="400"/>
                </a:spcAft>
                <a:buSzPts val="1600"/>
                <a:buBlip>
                  <a:blip r:embed="rId3"/>
                </a:buBlip>
                <a:defRPr sz="1600">
                  <a:solidFill>
                    <a:srgbClr val="4141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Aft>
                  <a:spcPts val="300"/>
                </a:spcAft>
                <a:buSzPts val="1400"/>
                <a:buBlip>
                  <a:blip r:embed="rId4"/>
                </a:buBlip>
                <a:defRPr sz="1400">
                  <a:solidFill>
                    <a:srgbClr val="4141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600" b="1" i="0" u="none" strike="noStrike" kern="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He</a:t>
              </a: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AutoShape 25">
              <a:extLst>
                <a:ext uri="{FF2B5EF4-FFF2-40B4-BE49-F238E27FC236}">
                  <a16:creationId xmlns:a16="http://schemas.microsoft.com/office/drawing/2014/main" id="{9F09C0B1-C105-48B3-194C-45102AAD3B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819" y="3949669"/>
              <a:ext cx="1526034" cy="456437"/>
            </a:xfrm>
            <a:prstGeom prst="wedgeRectCallout">
              <a:avLst>
                <a:gd name="adj1" fmla="val -37456"/>
                <a:gd name="adj2" fmla="val -145837"/>
              </a:avLst>
            </a:prstGeom>
            <a:solidFill>
              <a:srgbClr val="FFFFFF"/>
            </a:soli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10000"/>
                </a:lnSpc>
                <a:spcBef>
                  <a:spcPts val="800"/>
                </a:spcBef>
                <a:spcAft>
                  <a:spcPts val="400"/>
                </a:spcAft>
                <a:buSzPts val="1600"/>
                <a:buBlip>
                  <a:blip r:embed="rId3"/>
                </a:buBlip>
                <a:defRPr sz="1600">
                  <a:solidFill>
                    <a:srgbClr val="4141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Aft>
                  <a:spcPts val="300"/>
                </a:spcAft>
                <a:buSzPts val="1400"/>
                <a:buBlip>
                  <a:blip r:embed="rId4"/>
                </a:buBlip>
                <a:defRPr sz="1400">
                  <a:solidFill>
                    <a:srgbClr val="4141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Детектор нейтронов,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Регистрация быстрых нейтронов деления</a:t>
              </a:r>
              <a:endParaRPr kumimoji="0" lang="ru-RU" altLang="ru-RU" sz="9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AutoShape 25">
              <a:extLst>
                <a:ext uri="{FF2B5EF4-FFF2-40B4-BE49-F238E27FC236}">
                  <a16:creationId xmlns:a16="http://schemas.microsoft.com/office/drawing/2014/main" id="{ABFA85E9-2EA6-A5A6-381E-48B8E2936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8708" y="3949983"/>
              <a:ext cx="1227340" cy="456123"/>
            </a:xfrm>
            <a:prstGeom prst="wedgeRectCallout">
              <a:avLst>
                <a:gd name="adj1" fmla="val -22910"/>
                <a:gd name="adj2" fmla="val -102972"/>
              </a:avLst>
            </a:prstGeom>
            <a:solidFill>
              <a:srgbClr val="FFFFFF"/>
            </a:solidFill>
            <a:ln w="9525">
              <a:solidFill>
                <a:srgbClr val="3E87BD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Замедлитель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</a:t>
              </a:r>
              <a:r>
                <a:rPr kumimoji="0" lang="ru-RU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объекта</a:t>
              </a:r>
            </a:p>
          </p:txBody>
        </p:sp>
      </p:grpSp>
      <p:grpSp>
        <p:nvGrpSpPr>
          <p:cNvPr id="77" name="Group 2">
            <a:extLst>
              <a:ext uri="{FF2B5EF4-FFF2-40B4-BE49-F238E27FC236}">
                <a16:creationId xmlns:a16="http://schemas.microsoft.com/office/drawing/2014/main" id="{40BFC276-FE87-DC25-9C67-EFB6DC692775}"/>
              </a:ext>
            </a:extLst>
          </p:cNvPr>
          <p:cNvGrpSpPr>
            <a:grpSpLocks/>
          </p:cNvGrpSpPr>
          <p:nvPr/>
        </p:nvGrpSpPr>
        <p:grpSpPr bwMode="auto">
          <a:xfrm>
            <a:off x="5063970" y="2362847"/>
            <a:ext cx="3923054" cy="2258702"/>
            <a:chOff x="-405716" y="2181038"/>
            <a:chExt cx="9879813" cy="4652546"/>
          </a:xfrm>
        </p:grpSpPr>
        <p:sp>
          <p:nvSpPr>
            <p:cNvPr id="78" name="Rectangle 19">
              <a:extLst>
                <a:ext uri="{FF2B5EF4-FFF2-40B4-BE49-F238E27FC236}">
                  <a16:creationId xmlns:a16="http://schemas.microsoft.com/office/drawing/2014/main" id="{37E0ED7F-2672-9002-0279-12519E357B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192" y="2181038"/>
              <a:ext cx="4925950" cy="570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Ф(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t</a:t>
              </a: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)=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A</a:t>
              </a: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е(-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charset="0"/>
                  <a:cs typeface="Arial" charset="0"/>
                  <a:sym typeface="Symbol" pitchFamily="18" charset="2"/>
                </a:rPr>
                <a:t>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t</a:t>
              </a: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)</a:t>
              </a: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charset="0"/>
                  <a:cs typeface="Arial" charset="0"/>
                  <a:sym typeface="Symbol" pitchFamily="18" charset="2"/>
                </a:rPr>
                <a:t>+</a:t>
              </a:r>
              <a:r>
                <a:rPr kumimoji="0" lang="ru-RU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charset="0"/>
                  <a:cs typeface="Arial" charset="0"/>
                  <a:sym typeface="Symbol" pitchFamily="18" charset="2"/>
                </a:rPr>
                <a:t>Ве</a:t>
              </a: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charset="0"/>
                  <a:cs typeface="Arial" charset="0"/>
                  <a:sym typeface="Symbol" pitchFamily="18" charset="2"/>
                </a:rPr>
                <a:t>(-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charset="0"/>
                  <a:cs typeface="Arial" charset="0"/>
                  <a:sym typeface="Symbol" pitchFamily="18" charset="2"/>
                </a:rPr>
                <a:t>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t</a:t>
              </a: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)</a:t>
              </a: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charset="0"/>
                  <a:cs typeface="Arial" charset="0"/>
                  <a:sym typeface="Symbol" pitchFamily="18" charset="2"/>
                </a:rPr>
                <a:t>+Ф</a:t>
              </a:r>
              <a:r>
                <a:rPr kumimoji="0" lang="ru-RU" sz="1200" b="1" i="0" u="none" strike="noStrike" kern="0" cap="none" spc="0" normalizeH="0" baseline="-2500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charset="0"/>
                  <a:cs typeface="Arial" charset="0"/>
                  <a:sym typeface="Symbol" pitchFamily="18" charset="2"/>
                </a:rPr>
                <a:t>0</a:t>
              </a: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14142"/>
                  </a:solidFill>
                  <a:effectLst/>
                  <a:uLnTx/>
                  <a:uFillTx/>
                  <a:latin typeface="Arial" charset="0"/>
                  <a:cs typeface="Arial" charset="0"/>
                  <a:sym typeface="Symbol" pitchFamily="18" charset="2"/>
                </a:rPr>
                <a:t> </a:t>
              </a:r>
            </a:p>
          </p:txBody>
        </p:sp>
        <p:sp>
          <p:nvSpPr>
            <p:cNvPr id="79" name="Line 3">
              <a:extLst>
                <a:ext uri="{FF2B5EF4-FFF2-40B4-BE49-F238E27FC236}">
                  <a16:creationId xmlns:a16="http://schemas.microsoft.com/office/drawing/2014/main" id="{FD28A883-EF9D-BEB9-50E7-CAB270A5C5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3338" y="3214688"/>
              <a:ext cx="1587" cy="3114675"/>
            </a:xfrm>
            <a:prstGeom prst="line">
              <a:avLst/>
            </a:prstGeom>
            <a:noFill/>
            <a:ln w="38100">
              <a:solidFill>
                <a:srgbClr val="414142"/>
              </a:solidFill>
              <a:round/>
              <a:headEnd type="stealth" w="lg" len="lg"/>
              <a:tailEnd type="none" w="lg" len="lg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80" name="Line 4">
              <a:extLst>
                <a:ext uri="{FF2B5EF4-FFF2-40B4-BE49-F238E27FC236}">
                  <a16:creationId xmlns:a16="http://schemas.microsoft.com/office/drawing/2014/main" id="{9F87E886-5CE1-11AC-ED62-7FC4612545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08100" y="6311900"/>
              <a:ext cx="7110413" cy="3175"/>
            </a:xfrm>
            <a:prstGeom prst="line">
              <a:avLst/>
            </a:prstGeom>
            <a:noFill/>
            <a:ln w="38100">
              <a:solidFill>
                <a:srgbClr val="414142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81" name="Text Box 5">
              <a:extLst>
                <a:ext uri="{FF2B5EF4-FFF2-40B4-BE49-F238E27FC236}">
                  <a16:creationId xmlns:a16="http://schemas.microsoft.com/office/drawing/2014/main" id="{10625EAB-61FA-07C2-A37D-17755DA450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05716" y="3278912"/>
              <a:ext cx="2134496" cy="760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 pitchFamily="18" charset="0"/>
                  <a:cs typeface="Arial"/>
                </a:rPr>
                <a:t>      </a:t>
              </a: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log[</a:t>
              </a:r>
              <a:r>
                <a:rPr kumimoji="0" lang="ru-RU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Ф(</a:t>
              </a: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kumimoji="0" lang="ru-RU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Text Box 6">
              <a:extLst>
                <a:ext uri="{FF2B5EF4-FFF2-40B4-BE49-F238E27FC236}">
                  <a16:creationId xmlns:a16="http://schemas.microsoft.com/office/drawing/2014/main" id="{A5788ADC-3466-6DE8-E98D-72E333819A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7630" y="6389806"/>
              <a:ext cx="1249362" cy="443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1414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 pitchFamily="18" charset="0"/>
                  <a:cs typeface="Arial" charset="0"/>
                </a:rPr>
                <a:t>t</a:t>
              </a: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1414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 pitchFamily="18" charset="0"/>
                  <a:cs typeface="Arial" charset="0"/>
                </a:rPr>
                <a:t>, мкс</a:t>
              </a:r>
            </a:p>
          </p:txBody>
        </p:sp>
        <p:sp>
          <p:nvSpPr>
            <p:cNvPr id="83" name="Line 7">
              <a:extLst>
                <a:ext uri="{FF2B5EF4-FFF2-40B4-BE49-F238E27FC236}">
                  <a16:creationId xmlns:a16="http://schemas.microsoft.com/office/drawing/2014/main" id="{982C355B-8793-9457-B0A3-41CE02028A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03350" y="3305175"/>
              <a:ext cx="958850" cy="1835150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84" name="Line 8">
              <a:extLst>
                <a:ext uri="{FF2B5EF4-FFF2-40B4-BE49-F238E27FC236}">
                  <a16:creationId xmlns:a16="http://schemas.microsoft.com/office/drawing/2014/main" id="{EF0BD5FA-AD6D-410D-21E2-A634B5FF4C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2200" y="5140325"/>
              <a:ext cx="673100" cy="1135063"/>
            </a:xfrm>
            <a:prstGeom prst="line">
              <a:avLst/>
            </a:prstGeom>
            <a:noFill/>
            <a:ln w="9525">
              <a:solidFill>
                <a:srgbClr val="414142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85" name="Line 9">
              <a:extLst>
                <a:ext uri="{FF2B5EF4-FFF2-40B4-BE49-F238E27FC236}">
                  <a16:creationId xmlns:a16="http://schemas.microsoft.com/office/drawing/2014/main" id="{BF99355A-F3A8-CF46-BA12-C4F304A32D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2200" y="5140325"/>
              <a:ext cx="3744913" cy="865188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86" name="Line 10">
              <a:extLst>
                <a:ext uri="{FF2B5EF4-FFF2-40B4-BE49-F238E27FC236}">
                  <a16:creationId xmlns:a16="http://schemas.microsoft.com/office/drawing/2014/main" id="{F2AB03EC-6600-F8AE-B7F9-77DD2DA63D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08100" y="4924425"/>
              <a:ext cx="1054100" cy="215900"/>
            </a:xfrm>
            <a:prstGeom prst="line">
              <a:avLst/>
            </a:prstGeom>
            <a:noFill/>
            <a:ln w="9525">
              <a:solidFill>
                <a:srgbClr val="414142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87" name="Line 11">
              <a:extLst>
                <a:ext uri="{FF2B5EF4-FFF2-40B4-BE49-F238E27FC236}">
                  <a16:creationId xmlns:a16="http://schemas.microsoft.com/office/drawing/2014/main" id="{C06174BB-A51A-CC6F-D26A-FA6E672757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07113" y="6005513"/>
              <a:ext cx="1922462" cy="1587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88" name="Line 12">
              <a:extLst>
                <a:ext uri="{FF2B5EF4-FFF2-40B4-BE49-F238E27FC236}">
                  <a16:creationId xmlns:a16="http://schemas.microsoft.com/office/drawing/2014/main" id="{318D5226-8A6F-4864-D9FE-794D07222D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03350" y="6005513"/>
              <a:ext cx="4703763" cy="1587"/>
            </a:xfrm>
            <a:prstGeom prst="line">
              <a:avLst/>
            </a:prstGeom>
            <a:noFill/>
            <a:ln w="9525">
              <a:solidFill>
                <a:srgbClr val="414142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89" name="Text Box 13">
              <a:extLst>
                <a:ext uri="{FF2B5EF4-FFF2-40B4-BE49-F238E27FC236}">
                  <a16:creationId xmlns:a16="http://schemas.microsoft.com/office/drawing/2014/main" id="{174CB023-8C29-E40F-668B-F486D9BF2C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2874" y="2938751"/>
              <a:ext cx="6697795" cy="1141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1D0CBA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cs typeface="Times New Roman" pitchFamily="18" charset="0"/>
                </a:rPr>
                <a:t>~</a:t>
              </a:r>
              <a:r>
                <a:rPr kumimoji="0" lang="en-US" sz="1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D0CBA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cs typeface="Times New Roman" pitchFamily="18" charset="0"/>
                </a:rPr>
                <a:t>exp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1D0CBA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cs typeface="Times New Roman" pitchFamily="18" charset="0"/>
                </a:rPr>
                <a:t>(-</a:t>
              </a:r>
              <a:r>
                <a:rPr kumimoji="0" lang="el-GR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1D0CBA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cs typeface="Times New Roman" pitchFamily="18" charset="0"/>
                </a:rPr>
                <a:t>α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1D0CBA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cs typeface="Times New Roman" pitchFamily="18" charset="0"/>
                </a:rPr>
                <a:t>t)</a:t>
              </a: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1D0CBA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cs typeface="Times New Roman" pitchFamily="18" charset="0"/>
                </a:rPr>
                <a:t> 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1D0CBA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cs typeface="Times New Roman" pitchFamily="18" charset="0"/>
                </a:rPr>
                <a:t>–</a:t>
              </a: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1D0CBA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cs typeface="Times New Roman" pitchFamily="18" charset="0"/>
                </a:rPr>
                <a:t> нейтроны источника и нейтроны деления ЯОДН быстрыми нейтронами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1D0CB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cs typeface="Arial"/>
              </a:endParaRPr>
            </a:p>
          </p:txBody>
        </p:sp>
        <p:sp>
          <p:nvSpPr>
            <p:cNvPr id="90" name="Text Box 14">
              <a:extLst>
                <a:ext uri="{FF2B5EF4-FFF2-40B4-BE49-F238E27FC236}">
                  <a16:creationId xmlns:a16="http://schemas.microsoft.com/office/drawing/2014/main" id="{EE8547A4-A61F-EB00-FDF8-7A40679BD3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5022" y="4187844"/>
              <a:ext cx="5599075" cy="824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1D0CBA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cs typeface="Arial" charset="0"/>
                </a:rPr>
                <a:t>~</a:t>
              </a:r>
              <a:r>
                <a:rPr kumimoji="0" lang="en-US" sz="1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D0CBA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cs typeface="Arial" charset="0"/>
                </a:rPr>
                <a:t>exp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1D0CBA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cs typeface="Arial" charset="0"/>
                </a:rPr>
                <a:t>(-</a:t>
              </a:r>
              <a:r>
                <a:rPr kumimoji="0" lang="el-GR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1D0CBA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cs typeface="Times New Roman" pitchFamily="18" charset="0"/>
                </a:rPr>
                <a:t>β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1D0CBA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cs typeface="Arial" charset="0"/>
                </a:rPr>
                <a:t>t)</a:t>
              </a: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1D0CBA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cs typeface="Arial" charset="0"/>
                </a:rPr>
                <a:t> </a:t>
              </a: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1D0CBA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cs typeface="Arial"/>
                </a:rPr>
                <a:t>– нейтроны деления ЯОДН тепловыми нейтронами</a:t>
              </a:r>
            </a:p>
          </p:txBody>
        </p:sp>
        <p:sp>
          <p:nvSpPr>
            <p:cNvPr id="91" name="Text Box 15">
              <a:extLst>
                <a:ext uri="{FF2B5EF4-FFF2-40B4-BE49-F238E27FC236}">
                  <a16:creationId xmlns:a16="http://schemas.microsoft.com/office/drawing/2014/main" id="{863F3824-A761-4E5F-BB2F-1F4D577B16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0212" y="5519737"/>
              <a:ext cx="1439862" cy="443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D0CBA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 pitchFamily="18" charset="0"/>
                  <a:cs typeface="Arial" charset="0"/>
                </a:rPr>
                <a:t>N</a:t>
              </a:r>
              <a:r>
                <a:rPr kumimoji="0" lang="en-US" sz="800" b="1" i="0" u="none" strike="noStrike" kern="0" cap="none" spc="0" normalizeH="0" baseline="-25000" noProof="0" dirty="0" err="1">
                  <a:ln>
                    <a:noFill/>
                  </a:ln>
                  <a:solidFill>
                    <a:srgbClr val="1D0CBA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 pitchFamily="18" charset="0"/>
                  <a:cs typeface="Arial" charset="0"/>
                </a:rPr>
                <a:t>delay</a:t>
              </a: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41414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 pitchFamily="18" charset="0"/>
                  <a:cs typeface="Arial" charset="0"/>
                </a:rPr>
                <a:t> </a:t>
              </a:r>
              <a:endPara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2" name="Line 17">
              <a:extLst>
                <a:ext uri="{FF2B5EF4-FFF2-40B4-BE49-F238E27FC236}">
                  <a16:creationId xmlns:a16="http://schemas.microsoft.com/office/drawing/2014/main" id="{2F22E53A-C49A-BE5F-0236-CB43F3C286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03350" y="6159500"/>
              <a:ext cx="6870700" cy="1588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prstDash val="dash"/>
              <a:miter lim="800000"/>
              <a:headEnd/>
              <a:tailEnd/>
            </a:ln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93" name="Text Box 18">
              <a:extLst>
                <a:ext uri="{FF2B5EF4-FFF2-40B4-BE49-F238E27FC236}">
                  <a16:creationId xmlns:a16="http://schemas.microsoft.com/office/drawing/2014/main" id="{F6549B31-EA36-4828-5DAC-76EC678433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3413" y="5111750"/>
              <a:ext cx="1760426" cy="507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kumimoji="1" lang="en-US" sz="1000" b="1" i="0" u="none" strike="noStrike" kern="0" cap="none" spc="0" normalizeH="0" baseline="-2500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sf</a:t>
              </a:r>
              <a:r>
                <a:rPr kumimoji="1" lang="en-US" sz="10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kumimoji="1" lang="en-US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kumimoji="1" lang="en-US" sz="1000" b="1" i="0" u="none" strike="noStrike" kern="0" cap="none" spc="0" normalizeH="0" baseline="-2500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rPr>
                <a:t>n</a:t>
              </a:r>
              <a:endParaRPr kumimoji="1" lang="ru-RU" sz="1000" b="1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Line 19">
              <a:extLst>
                <a:ext uri="{FF2B5EF4-FFF2-40B4-BE49-F238E27FC236}">
                  <a16:creationId xmlns:a16="http://schemas.microsoft.com/office/drawing/2014/main" id="{D71ECBDA-154F-F50E-A468-49C088171B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89913" y="5626100"/>
              <a:ext cx="152400" cy="5334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95" name="Line 20">
              <a:extLst>
                <a:ext uri="{FF2B5EF4-FFF2-40B4-BE49-F238E27FC236}">
                  <a16:creationId xmlns:a16="http://schemas.microsoft.com/office/drawing/2014/main" id="{0469EF19-987D-78A7-E75A-1158E20C34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03425" y="3609975"/>
              <a:ext cx="720725" cy="792163"/>
            </a:xfrm>
            <a:prstGeom prst="line">
              <a:avLst/>
            </a:prstGeom>
            <a:noFill/>
            <a:ln w="9525">
              <a:solidFill>
                <a:srgbClr val="1D0CBA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96" name="Line 21">
              <a:extLst>
                <a:ext uri="{FF2B5EF4-FFF2-40B4-BE49-F238E27FC236}">
                  <a16:creationId xmlns:a16="http://schemas.microsoft.com/office/drawing/2014/main" id="{76373A4C-3349-98F0-616A-38DEB5EE07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87975" y="4835525"/>
              <a:ext cx="215900" cy="935038"/>
            </a:xfrm>
            <a:prstGeom prst="line">
              <a:avLst/>
            </a:prstGeom>
            <a:noFill/>
            <a:ln w="9525">
              <a:solidFill>
                <a:srgbClr val="1D0CBA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97" name="Text Box 22">
              <a:extLst>
                <a:ext uri="{FF2B5EF4-FFF2-40B4-BE49-F238E27FC236}">
                  <a16:creationId xmlns:a16="http://schemas.microsoft.com/office/drawing/2014/main" id="{C120EFA9-FACF-3501-6171-A9402C0F31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5312" y="6305550"/>
              <a:ext cx="1104900" cy="44377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14142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2000</a:t>
              </a:r>
            </a:p>
          </p:txBody>
        </p:sp>
        <p:sp>
          <p:nvSpPr>
            <p:cNvPr id="98" name="Text Box 25">
              <a:extLst>
                <a:ext uri="{FF2B5EF4-FFF2-40B4-BE49-F238E27FC236}">
                  <a16:creationId xmlns:a16="http://schemas.microsoft.com/office/drawing/2014/main" id="{4EAA1EDB-7F32-F149-9020-6AD1EE3CEE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1712" y="6315075"/>
              <a:ext cx="901058" cy="44377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>
                  <a:ln>
                    <a:noFill/>
                  </a:ln>
                  <a:solidFill>
                    <a:srgbClr val="414142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200</a:t>
              </a:r>
            </a:p>
          </p:txBody>
        </p:sp>
      </p:grpSp>
      <p:sp>
        <p:nvSpPr>
          <p:cNvPr id="99" name="Стрелка: вправо 66">
            <a:extLst>
              <a:ext uri="{FF2B5EF4-FFF2-40B4-BE49-F238E27FC236}">
                <a16:creationId xmlns:a16="http://schemas.microsoft.com/office/drawing/2014/main" id="{BC7B4B6D-E70D-0256-F161-AE32C9E6AE38}"/>
              </a:ext>
            </a:extLst>
          </p:cNvPr>
          <p:cNvSpPr/>
          <p:nvPr/>
        </p:nvSpPr>
        <p:spPr>
          <a:xfrm>
            <a:off x="4737324" y="3446319"/>
            <a:ext cx="578818" cy="328918"/>
          </a:xfrm>
          <a:prstGeom prst="rightArrow">
            <a:avLst/>
          </a:prstGeom>
          <a:solidFill>
            <a:srgbClr val="F37D07"/>
          </a:solidFill>
          <a:ln w="25400" cap="flat" cmpd="sng" algn="ctr">
            <a:solidFill>
              <a:srgbClr val="F37D0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930A710-B5BD-BDFE-049C-31575985FE64}"/>
              </a:ext>
            </a:extLst>
          </p:cNvPr>
          <p:cNvSpPr txBox="1"/>
          <p:nvPr/>
        </p:nvSpPr>
        <p:spPr>
          <a:xfrm>
            <a:off x="305281" y="1541490"/>
            <a:ext cx="43921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Схема обнаружения ЯОДН активным нейтронным методом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(метод дифференциального затухания) 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A9D8F51-D66E-AD9D-3545-0077DA76248B}"/>
              </a:ext>
            </a:extLst>
          </p:cNvPr>
          <p:cNvSpPr txBox="1"/>
          <p:nvPr/>
        </p:nvSpPr>
        <p:spPr>
          <a:xfrm>
            <a:off x="5425571" y="1539595"/>
            <a:ext cx="35389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Временная зависимость отклика детектора нейтронов между импульсами ИНГ</a:t>
            </a:r>
          </a:p>
        </p:txBody>
      </p:sp>
      <p:sp>
        <p:nvSpPr>
          <p:cNvPr id="102" name="Овал 101">
            <a:extLst>
              <a:ext uri="{FF2B5EF4-FFF2-40B4-BE49-F238E27FC236}">
                <a16:creationId xmlns:a16="http://schemas.microsoft.com/office/drawing/2014/main" id="{816EDFDF-B306-A945-0880-FCC3F933BCEA}"/>
              </a:ext>
            </a:extLst>
          </p:cNvPr>
          <p:cNvSpPr/>
          <p:nvPr/>
        </p:nvSpPr>
        <p:spPr>
          <a:xfrm rot="891603">
            <a:off x="6091242" y="3835705"/>
            <a:ext cx="1603603" cy="435006"/>
          </a:xfrm>
          <a:prstGeom prst="ellipse">
            <a:avLst/>
          </a:prstGeom>
          <a:noFill/>
          <a:ln w="25400" cap="flat" cmpd="sng" algn="ctr">
            <a:solidFill>
              <a:srgbClr val="F37D0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3" name="Стрелка вниз 102">
            <a:extLst>
              <a:ext uri="{FF2B5EF4-FFF2-40B4-BE49-F238E27FC236}">
                <a16:creationId xmlns:a16="http://schemas.microsoft.com/office/drawing/2014/main" id="{86F92DD1-F968-466F-6FFD-8CD888A55E92}"/>
              </a:ext>
            </a:extLst>
          </p:cNvPr>
          <p:cNvSpPr/>
          <p:nvPr/>
        </p:nvSpPr>
        <p:spPr>
          <a:xfrm>
            <a:off x="916028" y="4505301"/>
            <a:ext cx="293719" cy="346857"/>
          </a:xfrm>
          <a:prstGeom prst="downArrow">
            <a:avLst/>
          </a:prstGeom>
          <a:solidFill>
            <a:srgbClr val="F37D07">
              <a:lumMod val="40000"/>
              <a:lumOff val="60000"/>
            </a:srgbClr>
          </a:solidFill>
          <a:ln w="25400" cap="flat" cmpd="sng" algn="ctr">
            <a:solidFill>
              <a:srgbClr val="F37D07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76EAD24-399A-08D2-4A51-F76AFCC395EF}"/>
              </a:ext>
            </a:extLst>
          </p:cNvPr>
          <p:cNvSpPr txBox="1"/>
          <p:nvPr/>
        </p:nvSpPr>
        <p:spPr>
          <a:xfrm>
            <a:off x="305281" y="4852158"/>
            <a:ext cx="16434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2060"/>
                </a:solidFill>
                <a:latin typeface="Arial" charset="0"/>
                <a:cs typeface="Arial" charset="0"/>
              </a:rPr>
              <a:t>Импульсный нейтронный генератор (ИНГ), производитель ФГУП «ВНИИА»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81410D9-D7BE-0A62-2B2C-B92FF2F7B3D6}"/>
              </a:ext>
            </a:extLst>
          </p:cNvPr>
          <p:cNvSpPr txBox="1"/>
          <p:nvPr/>
        </p:nvSpPr>
        <p:spPr>
          <a:xfrm>
            <a:off x="2023860" y="4852158"/>
            <a:ext cx="14903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2060"/>
                </a:solidFill>
                <a:latin typeface="Arial" charset="0"/>
                <a:cs typeface="Arial" charset="0"/>
              </a:rPr>
              <a:t>Материал РАО и стенка контейнера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23751551-A782-42B6-1DF5-9C9F312B1D60}"/>
              </a:ext>
            </a:extLst>
          </p:cNvPr>
          <p:cNvSpPr txBox="1"/>
          <p:nvPr/>
        </p:nvSpPr>
        <p:spPr>
          <a:xfrm>
            <a:off x="4100417" y="4766975"/>
            <a:ext cx="2584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2060"/>
                </a:solidFill>
                <a:latin typeface="Arial" charset="0"/>
                <a:cs typeface="Arial" charset="0"/>
              </a:rPr>
              <a:t>Область регистрации быстрых нейтронов деления ЯОДН в измеряемом объекте</a:t>
            </a:r>
          </a:p>
        </p:txBody>
      </p:sp>
      <p:sp>
        <p:nvSpPr>
          <p:cNvPr id="107" name="Стрелка вниз 106">
            <a:extLst>
              <a:ext uri="{FF2B5EF4-FFF2-40B4-BE49-F238E27FC236}">
                <a16:creationId xmlns:a16="http://schemas.microsoft.com/office/drawing/2014/main" id="{86851B64-EF7C-36B5-B9EF-68A53138AEA7}"/>
              </a:ext>
            </a:extLst>
          </p:cNvPr>
          <p:cNvSpPr/>
          <p:nvPr/>
        </p:nvSpPr>
        <p:spPr>
          <a:xfrm>
            <a:off x="2524160" y="4477547"/>
            <a:ext cx="293719" cy="346857"/>
          </a:xfrm>
          <a:prstGeom prst="downArrow">
            <a:avLst/>
          </a:prstGeom>
          <a:solidFill>
            <a:srgbClr val="F37D07">
              <a:lumMod val="40000"/>
              <a:lumOff val="60000"/>
            </a:srgbClr>
          </a:solidFill>
          <a:ln w="25400" cap="flat" cmpd="sng" algn="ctr">
            <a:solidFill>
              <a:srgbClr val="F37D07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8" name="Стрелка вниз 107">
            <a:extLst>
              <a:ext uri="{FF2B5EF4-FFF2-40B4-BE49-F238E27FC236}">
                <a16:creationId xmlns:a16="http://schemas.microsoft.com/office/drawing/2014/main" id="{8DAFF17F-786B-8724-BD44-BF5668EC2268}"/>
              </a:ext>
            </a:extLst>
          </p:cNvPr>
          <p:cNvSpPr/>
          <p:nvPr/>
        </p:nvSpPr>
        <p:spPr>
          <a:xfrm rot="2873536">
            <a:off x="6349426" y="4070301"/>
            <a:ext cx="138127" cy="1001532"/>
          </a:xfrm>
          <a:prstGeom prst="downArrow">
            <a:avLst/>
          </a:prstGeom>
          <a:solidFill>
            <a:srgbClr val="F37D07">
              <a:lumMod val="40000"/>
              <a:lumOff val="60000"/>
            </a:srgbClr>
          </a:solidFill>
          <a:ln w="25400" cap="flat" cmpd="sng" algn="ctr">
            <a:solidFill>
              <a:srgbClr val="F37D07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5A08841-BA24-D357-EC0B-8B24DEEBCABA}"/>
              </a:ext>
            </a:extLst>
          </p:cNvPr>
          <p:cNvSpPr txBox="1"/>
          <p:nvPr/>
        </p:nvSpPr>
        <p:spPr>
          <a:xfrm>
            <a:off x="7023134" y="4854906"/>
            <a:ext cx="19638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2060"/>
                </a:solidFill>
                <a:latin typeface="Arial" charset="0"/>
                <a:cs typeface="Arial" charset="0"/>
              </a:rPr>
              <a:t>Расчет массы ЯОДН</a:t>
            </a:r>
            <a:br>
              <a:rPr lang="ru-RU" sz="1400" dirty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1400" dirty="0">
                <a:solidFill>
                  <a:srgbClr val="002060"/>
                </a:solidFill>
                <a:latin typeface="Arial" charset="0"/>
                <a:cs typeface="Arial" charset="0"/>
              </a:rPr>
              <a:t>в измеряемом объекте</a:t>
            </a:r>
          </a:p>
        </p:txBody>
      </p:sp>
      <p:sp>
        <p:nvSpPr>
          <p:cNvPr id="110" name="Стрелка вниз 109">
            <a:extLst>
              <a:ext uri="{FF2B5EF4-FFF2-40B4-BE49-F238E27FC236}">
                <a16:creationId xmlns:a16="http://schemas.microsoft.com/office/drawing/2014/main" id="{DA82A084-9203-0BBB-9B8D-BF6F2DD81D22}"/>
              </a:ext>
            </a:extLst>
          </p:cNvPr>
          <p:cNvSpPr/>
          <p:nvPr/>
        </p:nvSpPr>
        <p:spPr>
          <a:xfrm rot="16200000">
            <a:off x="6698868" y="5009237"/>
            <a:ext cx="293719" cy="346857"/>
          </a:xfrm>
          <a:prstGeom prst="downArrow">
            <a:avLst/>
          </a:prstGeom>
          <a:solidFill>
            <a:srgbClr val="F37D07">
              <a:lumMod val="40000"/>
              <a:lumOff val="60000"/>
            </a:srgbClr>
          </a:solidFill>
          <a:ln w="25400" cap="flat" cmpd="sng" algn="ctr">
            <a:solidFill>
              <a:srgbClr val="F37D07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710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3">
            <a:extLst>
              <a:ext uri="{FF2B5EF4-FFF2-40B4-BE49-F238E27FC236}">
                <a16:creationId xmlns:a16="http://schemas.microsoft.com/office/drawing/2014/main" id="{B9A90C6E-8F9C-DFB0-151C-77162757A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33941"/>
            <a:ext cx="6568973" cy="79218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Мировой опыт:</a:t>
            </a:r>
            <a:br>
              <a:rPr lang="ru-RU" sz="2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Комплекс </a:t>
            </a:r>
            <a:r>
              <a:rPr kumimoji="0" lang="en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Helvetica Light"/>
              </a:rPr>
              <a:t>CHICADE 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Helvetica Light"/>
              </a:rPr>
              <a:t>в </a:t>
            </a:r>
            <a:r>
              <a:rPr kumimoji="0" lang="en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Helvetica Light"/>
              </a:rPr>
              <a:t>CEA (</a:t>
            </a:r>
            <a:r>
              <a:rPr kumimoji="0" lang="ru-RU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Кадараш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Helvetica Light"/>
              </a:rPr>
              <a:t>Франция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Helvetica Light"/>
              </a:rPr>
              <a:t>)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AF8B228-81FF-DDE4-6E58-80E7DA2C0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62" y="1456361"/>
            <a:ext cx="2063054" cy="22335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99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0B628DC-09A6-8AE6-D9EB-CCEF35AF9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73" y="4337143"/>
            <a:ext cx="3012588" cy="16507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FC33632-5DD1-E238-B935-4889B4D08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109" y="1455045"/>
            <a:ext cx="2372477" cy="22348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2F9CC282-1560-2D70-4070-B9C562CEB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247" y="4192225"/>
            <a:ext cx="2556978" cy="2014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21152B-020B-813A-BC49-3DA9D224ECFF}"/>
              </a:ext>
            </a:extLst>
          </p:cNvPr>
          <p:cNvSpPr txBox="1"/>
          <p:nvPr/>
        </p:nvSpPr>
        <p:spPr>
          <a:xfrm>
            <a:off x="466790" y="3726108"/>
            <a:ext cx="2080533" cy="4299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1" spcCol="16002" rtlCol="0" anchor="ctr">
            <a:spAutoFit/>
          </a:bodyPr>
          <a:lstStyle/>
          <a:p>
            <a:pPr algn="ctr" defTabSz="345043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cs typeface="Arial" panose="020B0604020202020204" pitchFamily="34" charset="0"/>
              </a:rPr>
              <a:t>Горячая камера для резки контейнеров с РАО</a:t>
            </a:r>
            <a:endParaRPr lang="ru-RU" sz="1200" b="0" dirty="0">
              <a:solidFill>
                <a:srgbClr val="000000"/>
              </a:solidFill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064E17-6821-321B-541E-C07E6BED2B80}"/>
              </a:ext>
            </a:extLst>
          </p:cNvPr>
          <p:cNvSpPr txBox="1"/>
          <p:nvPr/>
        </p:nvSpPr>
        <p:spPr>
          <a:xfrm>
            <a:off x="359511" y="6107690"/>
            <a:ext cx="3168894" cy="4299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1" spcCol="16002" rtlCol="0" anchor="ctr">
            <a:spAutoFit/>
          </a:bodyPr>
          <a:lstStyle/>
          <a:p>
            <a:pPr algn="ctr" defTabSz="345043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cs typeface="Arial" panose="020B0604020202020204" pitchFamily="34" charset="0"/>
              </a:rPr>
              <a:t>Установка с линейным ускорителем для «просвечивания» упаковок РАО</a:t>
            </a:r>
            <a:endParaRPr lang="ru-RU" sz="1200" b="0" dirty="0">
              <a:solidFill>
                <a:srgbClr val="000000"/>
              </a:solidFill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9EC408-B537-2164-4264-EFADF80488BE}"/>
              </a:ext>
            </a:extLst>
          </p:cNvPr>
          <p:cNvSpPr txBox="1"/>
          <p:nvPr/>
        </p:nvSpPr>
        <p:spPr>
          <a:xfrm>
            <a:off x="2650609" y="3726108"/>
            <a:ext cx="3012588" cy="4299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1" spcCol="16002" rtlCol="0" anchor="ctr">
            <a:spAutoFit/>
          </a:bodyPr>
          <a:lstStyle/>
          <a:p>
            <a:pPr algn="ctr" defTabSz="345043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cs typeface="Arial" panose="020B0604020202020204" pitchFamily="34" charset="0"/>
              </a:rPr>
              <a:t>Установка для определения содержания ЯОДН с помощью фотонейтронов</a:t>
            </a:r>
            <a:endParaRPr lang="ru-RU" sz="1200" b="0" dirty="0">
              <a:solidFill>
                <a:srgbClr val="000000"/>
              </a:solidFill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F65406-B0E2-4475-852F-14FFDA0BA230}"/>
              </a:ext>
            </a:extLst>
          </p:cNvPr>
          <p:cNvSpPr txBox="1"/>
          <p:nvPr/>
        </p:nvSpPr>
        <p:spPr>
          <a:xfrm>
            <a:off x="3610451" y="6215914"/>
            <a:ext cx="2822091" cy="4299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1" spcCol="16002" rtlCol="0" anchor="ctr">
            <a:spAutoFit/>
          </a:bodyPr>
          <a:lstStyle/>
          <a:p>
            <a:pPr algn="ctr" defTabSz="345043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cs typeface="Arial" panose="020B0604020202020204" pitchFamily="34" charset="0"/>
              </a:rPr>
              <a:t>Установка для определения содержания ЯОДМ с помощью нейтронов от НГ</a:t>
            </a:r>
            <a:endParaRPr lang="ru-RU" sz="1200" b="0" dirty="0">
              <a:solidFill>
                <a:srgbClr val="000000"/>
              </a:solidFill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AAAE59-FEB5-087B-417F-1125B0D5A1BA}"/>
              </a:ext>
            </a:extLst>
          </p:cNvPr>
          <p:cNvSpPr txBox="1"/>
          <p:nvPr/>
        </p:nvSpPr>
        <p:spPr>
          <a:xfrm>
            <a:off x="5856135" y="3726108"/>
            <a:ext cx="2906454" cy="4299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1" spcCol="16002" rtlCol="0" anchor="ctr">
            <a:spAutoFit/>
          </a:bodyPr>
          <a:lstStyle/>
          <a:p>
            <a:pPr algn="ctr" defTabSz="345043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cs typeface="Arial" panose="020B0604020202020204" pitchFamily="34" charset="0"/>
              </a:rPr>
              <a:t>Горячая камера для выбуривания образцов РАО</a:t>
            </a:r>
            <a:endParaRPr lang="ru-RU" sz="1200" b="0" dirty="0">
              <a:solidFill>
                <a:srgbClr val="000000"/>
              </a:solidFill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76945BDD-F3E0-97C3-E562-A61CE534ADAA}"/>
              </a:ext>
            </a:extLst>
          </p:cNvPr>
          <p:cNvSpPr/>
          <p:nvPr/>
        </p:nvSpPr>
        <p:spPr>
          <a:xfrm>
            <a:off x="6416750" y="4599261"/>
            <a:ext cx="2242553" cy="1146775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pPr algn="just"/>
            <a:r>
              <a:rPr lang="en-US" sz="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Pérot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B., </a:t>
            </a:r>
            <a:r>
              <a:rPr lang="en-US" sz="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Jallu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F., </a:t>
            </a:r>
            <a:r>
              <a:rPr lang="en-US" sz="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Passard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Ch., </a:t>
            </a:r>
            <a:r>
              <a:rPr lang="en-US" sz="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Gueton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O., </a:t>
            </a:r>
            <a:r>
              <a:rPr lang="en-US" sz="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Allinei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P-G., </a:t>
            </a:r>
            <a:r>
              <a:rPr lang="en-US" sz="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Loubet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L., </a:t>
            </a:r>
            <a:r>
              <a:rPr lang="en-US" sz="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Estre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N., Simon E., </a:t>
            </a:r>
            <a:r>
              <a:rPr lang="en-US" sz="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Carasco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C., </a:t>
            </a:r>
            <a:r>
              <a:rPr lang="en-US" sz="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Roure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Ch., Boucher L., </a:t>
            </a:r>
            <a:r>
              <a:rPr lang="en-US" sz="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Lamotte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H., Comte J., </a:t>
            </a:r>
            <a:r>
              <a:rPr lang="en-US" sz="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Bertaux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M., </a:t>
            </a:r>
            <a:r>
              <a:rPr lang="en-US" sz="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Lyoussi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A., </a:t>
            </a:r>
            <a:r>
              <a:rPr lang="en-US" sz="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Fichet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P., and Carrel F. The characterization of radioactive waste: a critical review of techniques implemented or under development at CEA, France. EPJ Nuclear Sci. Technol. 4, 3 (2018)</a:t>
            </a:r>
            <a:endParaRPr lang="ru-RU" sz="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858D46C-BFCE-728B-66CC-6DF6421F3F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120" y="1478647"/>
            <a:ext cx="2912183" cy="22474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3057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1BED186-88B9-BA1E-F7AA-B8C40520722A}"/>
              </a:ext>
            </a:extLst>
          </p:cNvPr>
          <p:cNvSpPr txBox="1"/>
          <p:nvPr/>
        </p:nvSpPr>
        <p:spPr>
          <a:xfrm>
            <a:off x="284622" y="274634"/>
            <a:ext cx="6582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Существующие разработки аппаратуры контроля содержания ЯОДН в РАО на основе активного нейтронного метода</a:t>
            </a:r>
          </a:p>
        </p:txBody>
      </p:sp>
      <p:pic>
        <p:nvPicPr>
          <p:cNvPr id="6" name="Picture 2" descr="\\554-2-server\измерения\NUCLID-2019\RADON-2019-June\iCloud Photos\IMG_1444.JPEG">
            <a:extLst>
              <a:ext uri="{FF2B5EF4-FFF2-40B4-BE49-F238E27FC236}">
                <a16:creationId xmlns:a16="http://schemas.microsoft.com/office/drawing/2014/main" id="{D5902825-165C-F73F-2CAF-7B33C9896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9012" t="-626" r="7070" b="-1488"/>
          <a:stretch/>
        </p:blipFill>
        <p:spPr bwMode="auto">
          <a:xfrm>
            <a:off x="6531425" y="1470026"/>
            <a:ext cx="2338440" cy="1944688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BFD237-2381-1FB6-1AFA-606AE0E98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9174" y="1474117"/>
            <a:ext cx="1687755" cy="19040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CD6E63-0581-500E-4F0B-EE0594088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510" y="1487738"/>
            <a:ext cx="1577715" cy="1890462"/>
          </a:xfrm>
          <a:prstGeom prst="rect">
            <a:avLst/>
          </a:prstGeom>
        </p:spPr>
      </p:pic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EAE88EC8-6830-6C4E-5AFD-49CB327EBF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461664"/>
              </p:ext>
            </p:extLst>
          </p:nvPr>
        </p:nvGraphicFramePr>
        <p:xfrm>
          <a:off x="284622" y="3489246"/>
          <a:ext cx="8585241" cy="327477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524320">
                  <a:extLst>
                    <a:ext uri="{9D8B030D-6E8A-4147-A177-3AD203B41FA5}">
                      <a16:colId xmlns:a16="http://schemas.microsoft.com/office/drawing/2014/main" val="3425347905"/>
                    </a:ext>
                  </a:extLst>
                </a:gridCol>
                <a:gridCol w="1938021">
                  <a:extLst>
                    <a:ext uri="{9D8B030D-6E8A-4147-A177-3AD203B41FA5}">
                      <a16:colId xmlns:a16="http://schemas.microsoft.com/office/drawing/2014/main" val="1545834580"/>
                    </a:ext>
                  </a:extLst>
                </a:gridCol>
                <a:gridCol w="1793536">
                  <a:extLst>
                    <a:ext uri="{9D8B030D-6E8A-4147-A177-3AD203B41FA5}">
                      <a16:colId xmlns:a16="http://schemas.microsoft.com/office/drawing/2014/main" val="2223940330"/>
                    </a:ext>
                  </a:extLst>
                </a:gridCol>
                <a:gridCol w="2329364">
                  <a:extLst>
                    <a:ext uri="{9D8B030D-6E8A-4147-A177-3AD203B41FA5}">
                      <a16:colId xmlns:a16="http://schemas.microsoft.com/office/drawing/2014/main" val="2284079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</a:rPr>
                        <a:t>CANBERRA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 (США)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ФГУП «ВНИИА»</a:t>
                      </a:r>
                      <a:endParaRPr lang="ru-RU" sz="1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АО «ГНЦ РФ-ФЭИ»</a:t>
                      </a:r>
                      <a:endParaRPr lang="ru-RU" sz="1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ФГУП «ВНИИА»</a:t>
                      </a:r>
                      <a:endParaRPr lang="ru-RU" sz="1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2413806"/>
                  </a:ext>
                </a:extLst>
              </a:tr>
              <a:tr h="305514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Серийное производство</a:t>
                      </a:r>
                      <a:endParaRPr lang="ru-RU" sz="11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2014</a:t>
                      </a:r>
                      <a:endParaRPr lang="ru-RU" sz="11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2019</a:t>
                      </a:r>
                      <a:endParaRPr lang="ru-RU" sz="11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2019</a:t>
                      </a:r>
                      <a:endParaRPr lang="ru-RU" sz="11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334598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0,2 </a:t>
                      </a:r>
                      <a:r>
                        <a:rPr lang="ru-RU" sz="1100" baseline="0" dirty="0">
                          <a:solidFill>
                            <a:srgbClr val="002060"/>
                          </a:solidFill>
                        </a:rPr>
                        <a:t>м</a:t>
                      </a:r>
                      <a:r>
                        <a:rPr lang="ru-RU" sz="1100" baseline="30000" dirty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11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0,07</a:t>
                      </a:r>
                      <a:r>
                        <a:rPr lang="ru-RU" sz="1100" baseline="0" dirty="0">
                          <a:solidFill>
                            <a:srgbClr val="002060"/>
                          </a:solidFill>
                        </a:rPr>
                        <a:t> – 0,1 м</a:t>
                      </a:r>
                      <a:r>
                        <a:rPr lang="ru-RU" sz="1100" baseline="30000" dirty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1100" dirty="0">
                        <a:solidFill>
                          <a:srgbClr val="00206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0,2 </a:t>
                      </a:r>
                      <a:r>
                        <a:rPr lang="ru-RU" sz="1100" baseline="0" dirty="0">
                          <a:solidFill>
                            <a:srgbClr val="002060"/>
                          </a:solidFill>
                        </a:rPr>
                        <a:t>м</a:t>
                      </a:r>
                      <a:r>
                        <a:rPr lang="ru-RU" sz="1100" baseline="30000" dirty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1100" dirty="0">
                        <a:solidFill>
                          <a:srgbClr val="00206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1,5 - 3,1 </a:t>
                      </a:r>
                      <a:r>
                        <a:rPr lang="ru-RU" sz="1100" baseline="0" dirty="0">
                          <a:solidFill>
                            <a:srgbClr val="002060"/>
                          </a:solidFill>
                        </a:rPr>
                        <a:t>м</a:t>
                      </a:r>
                      <a:r>
                        <a:rPr lang="ru-RU" sz="1100" baseline="30000" dirty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1100" dirty="0">
                        <a:solidFill>
                          <a:srgbClr val="00206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2997469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Картон, 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</a:rPr>
                        <a:t>Fe</a:t>
                      </a:r>
                      <a:endParaRPr lang="ru-RU" sz="1100" dirty="0">
                        <a:solidFill>
                          <a:srgbClr val="00206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ПЭ, 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</a:rPr>
                        <a:t>Fe, 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С</a:t>
                      </a:r>
                      <a:endParaRPr lang="ru-RU" sz="1100" dirty="0">
                        <a:solidFill>
                          <a:srgbClr val="00206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Графит, бумага, 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</a:rPr>
                        <a:t>SiO</a:t>
                      </a:r>
                      <a:r>
                        <a:rPr lang="en-US" sz="1100" baseline="-25000" dirty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1100" baseline="-25000" dirty="0">
                        <a:solidFill>
                          <a:srgbClr val="00206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Бетон</a:t>
                      </a:r>
                      <a:endParaRPr lang="ru-RU" sz="1100" dirty="0">
                        <a:solidFill>
                          <a:srgbClr val="00206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1486711"/>
                  </a:ext>
                </a:extLst>
              </a:tr>
              <a:tr h="21082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МДМ </a:t>
                      </a:r>
                      <a:r>
                        <a:rPr lang="ru-RU" sz="1100" baseline="30000" dirty="0">
                          <a:solidFill>
                            <a:srgbClr val="002060"/>
                          </a:solidFill>
                        </a:rPr>
                        <a:t>235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</a:rPr>
                        <a:t>U 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(г/м3)</a:t>
                      </a:r>
                      <a:endParaRPr lang="ru-RU" sz="1100" dirty="0">
                        <a:solidFill>
                          <a:srgbClr val="00206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3433971"/>
                  </a:ext>
                </a:extLst>
              </a:tr>
              <a:tr h="2565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0,56 - 2,1</a:t>
                      </a:r>
                      <a:endParaRPr lang="ru-RU" sz="1100" dirty="0">
                        <a:solidFill>
                          <a:srgbClr val="00206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0,015</a:t>
                      </a:r>
                      <a:endParaRPr lang="ru-RU" sz="1100" dirty="0">
                        <a:solidFill>
                          <a:srgbClr val="00206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0,25</a:t>
                      </a:r>
                      <a:endParaRPr lang="ru-RU" sz="1100" dirty="0">
                        <a:solidFill>
                          <a:srgbClr val="00206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>
                          <a:solidFill>
                            <a:srgbClr val="002060"/>
                          </a:solidFill>
                        </a:rPr>
                        <a:t>0,16</a:t>
                      </a:r>
                      <a:endParaRPr lang="ru-RU" sz="1100" dirty="0">
                        <a:solidFill>
                          <a:srgbClr val="00206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7594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rgbClr val="C00000"/>
                          </a:solidFill>
                          <a:effectLst/>
                        </a:rPr>
                        <a:t>Импортное оборудование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rgbClr val="C00000"/>
                          </a:solidFill>
                          <a:effectLst/>
                        </a:rPr>
                        <a:t>Изотопный источник </a:t>
                      </a:r>
                      <a:r>
                        <a:rPr lang="ru-RU" sz="1200" kern="1200" baseline="30000" dirty="0">
                          <a:solidFill>
                            <a:srgbClr val="C00000"/>
                          </a:solidFill>
                          <a:effectLst/>
                        </a:rPr>
                        <a:t>252</a:t>
                      </a:r>
                      <a:r>
                        <a:rPr lang="en-US" sz="1200" kern="1200" dirty="0">
                          <a:solidFill>
                            <a:srgbClr val="C00000"/>
                          </a:solidFill>
                          <a:effectLst/>
                        </a:rPr>
                        <a:t>Cf</a:t>
                      </a:r>
                      <a:r>
                        <a:rPr lang="ru-RU" sz="1200" kern="1200" dirty="0">
                          <a:solidFill>
                            <a:srgbClr val="C00000"/>
                          </a:solidFill>
                          <a:effectLst/>
                        </a:rPr>
                        <a:t> требует регулярной замены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C00000"/>
                          </a:solidFill>
                        </a:rPr>
                        <a:t>Только гомогенные РАО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C00000"/>
                          </a:solidFill>
                        </a:rPr>
                        <a:t>Не пригоден для контроля контейнеров большого объема</a:t>
                      </a:r>
                      <a:endParaRPr lang="ru-RU" sz="12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C00000"/>
                          </a:solidFill>
                        </a:rPr>
                        <a:t>Не пригоден для контроля контейнеров большого объема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C00000"/>
                          </a:solidFill>
                        </a:rPr>
                        <a:t>Не имеет метрологического обеспечения</a:t>
                      </a:r>
                      <a:endParaRPr lang="ru-RU" sz="12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  <a:tabLst>
                          <a:tab pos="533400" algn="l"/>
                          <a:tab pos="1511300" algn="l"/>
                        </a:tabLst>
                      </a:pPr>
                      <a:r>
                        <a:rPr lang="ru-RU" sz="1200" dirty="0">
                          <a:solidFill>
                            <a:srgbClr val="C00000"/>
                          </a:solidFill>
                        </a:rPr>
                        <a:t>Не пригоден для контроля контейнеров большого объема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  <a:tabLst>
                          <a:tab pos="533400" algn="l"/>
                          <a:tab pos="1511300" algn="l"/>
                        </a:tabLst>
                      </a:pPr>
                      <a:r>
                        <a:rPr lang="ru-RU" sz="1200" dirty="0">
                          <a:solidFill>
                            <a:srgbClr val="C00000"/>
                          </a:solidFill>
                        </a:rPr>
                        <a:t>Не испытан на реальных РАО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33400" algn="l"/>
                          <a:tab pos="1511300" algn="l"/>
                        </a:tabLst>
                        <a:defRPr/>
                      </a:pPr>
                      <a:r>
                        <a:rPr lang="ru-RU" sz="1200" dirty="0">
                          <a:solidFill>
                            <a:srgbClr val="C00000"/>
                          </a:solidFill>
                        </a:rPr>
                        <a:t>Только гомогенные РАО</a:t>
                      </a:r>
                      <a:endParaRPr lang="ru-RU" sz="12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C00000"/>
                          </a:solidFill>
                        </a:rPr>
                        <a:t>Только гомогенные РАО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C00000"/>
                          </a:solidFill>
                        </a:rPr>
                        <a:t>Не имеет метрологического обеспечения</a:t>
                      </a:r>
                      <a:endParaRPr lang="ru-RU" sz="12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259580"/>
                  </a:ext>
                </a:extLst>
              </a:tr>
            </a:tbl>
          </a:graphicData>
        </a:graphic>
      </p:graphicFrame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CBA546C-DCF9-FF82-CE7C-E1F7DF9596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356"/>
          <a:stretch/>
        </p:blipFill>
        <p:spPr>
          <a:xfrm>
            <a:off x="217752" y="1424564"/>
            <a:ext cx="2712262" cy="199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54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72D401D-AB77-995D-913B-C618B3B8AF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04" t="7522" r="13258"/>
          <a:stretch/>
        </p:blipFill>
        <p:spPr>
          <a:xfrm>
            <a:off x="4854426" y="991832"/>
            <a:ext cx="3643571" cy="3146400"/>
          </a:xfrm>
          <a:prstGeom prst="rect">
            <a:avLst/>
          </a:prstGeom>
        </p:spPr>
      </p:pic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F6976BA4-099A-7412-2A7C-C7D9B340E770}"/>
              </a:ext>
            </a:extLst>
          </p:cNvPr>
          <p:cNvSpPr/>
          <p:nvPr/>
        </p:nvSpPr>
        <p:spPr>
          <a:xfrm>
            <a:off x="4035998" y="4117946"/>
            <a:ext cx="4894357" cy="2594753"/>
          </a:xfrm>
          <a:prstGeom prst="roundRect">
            <a:avLst>
              <a:gd name="adj" fmla="val 9751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трелка: вниз 224">
            <a:extLst>
              <a:ext uri="{FF2B5EF4-FFF2-40B4-BE49-F238E27FC236}">
                <a16:creationId xmlns:a16="http://schemas.microsoft.com/office/drawing/2014/main" id="{2135B2FE-EFBF-843D-3C96-51B26CDF0C9F}"/>
              </a:ext>
            </a:extLst>
          </p:cNvPr>
          <p:cNvSpPr/>
          <p:nvPr/>
        </p:nvSpPr>
        <p:spPr>
          <a:xfrm>
            <a:off x="2138328" y="5896188"/>
            <a:ext cx="309998" cy="306333"/>
          </a:xfrm>
          <a:prstGeom prst="downArrow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Стрелка: вниз 223">
            <a:extLst>
              <a:ext uri="{FF2B5EF4-FFF2-40B4-BE49-F238E27FC236}">
                <a16:creationId xmlns:a16="http://schemas.microsoft.com/office/drawing/2014/main" id="{7FB84F7A-D52F-E486-A869-3C24495040DD}"/>
              </a:ext>
            </a:extLst>
          </p:cNvPr>
          <p:cNvSpPr/>
          <p:nvPr/>
        </p:nvSpPr>
        <p:spPr>
          <a:xfrm>
            <a:off x="2131283" y="5196183"/>
            <a:ext cx="309998" cy="274659"/>
          </a:xfrm>
          <a:prstGeom prst="downArrow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Заголовок 3">
            <a:extLst>
              <a:ext uri="{FF2B5EF4-FFF2-40B4-BE49-F238E27FC236}">
                <a16:creationId xmlns:a16="http://schemas.microsoft.com/office/drawing/2014/main" id="{B9A90C6E-8F9C-DFB0-151C-77162757A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97" y="227330"/>
            <a:ext cx="5567363" cy="459206"/>
          </a:xfrm>
        </p:spPr>
        <p:txBody>
          <a:bodyPr/>
          <a:lstStyle/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Программно-аппаратный комплекс для контроля содержания ЯОДН в упаковках негомогенных РАО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B2C0155A-3CDC-4375-363E-35AFB404F67B}"/>
              </a:ext>
            </a:extLst>
          </p:cNvPr>
          <p:cNvSpPr/>
          <p:nvPr/>
        </p:nvSpPr>
        <p:spPr>
          <a:xfrm>
            <a:off x="1355778" y="1969556"/>
            <a:ext cx="1872505" cy="1796757"/>
          </a:xfrm>
          <a:prstGeom prst="ellipse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38" name="Восьмиугольник 37">
            <a:extLst>
              <a:ext uri="{FF2B5EF4-FFF2-40B4-BE49-F238E27FC236}">
                <a16:creationId xmlns:a16="http://schemas.microsoft.com/office/drawing/2014/main" id="{D599B56D-A557-DE74-7555-E56425FAC778}"/>
              </a:ext>
            </a:extLst>
          </p:cNvPr>
          <p:cNvSpPr/>
          <p:nvPr/>
        </p:nvSpPr>
        <p:spPr>
          <a:xfrm rot="2058149">
            <a:off x="1500533" y="2107751"/>
            <a:ext cx="1585589" cy="1521447"/>
          </a:xfrm>
          <a:prstGeom prst="octagon">
            <a:avLst>
              <a:gd name="adj" fmla="val 11773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1400" kern="0">
              <a:solidFill>
                <a:prstClr val="white"/>
              </a:solidFill>
              <a:cs typeface="Arial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49CAB77D-4735-7ABD-D08C-7915F2952DDB}"/>
              </a:ext>
            </a:extLst>
          </p:cNvPr>
          <p:cNvGrpSpPr/>
          <p:nvPr/>
        </p:nvGrpSpPr>
        <p:grpSpPr>
          <a:xfrm rot="16200000">
            <a:off x="170018" y="2552444"/>
            <a:ext cx="973552" cy="684578"/>
            <a:chOff x="5344733" y="52415"/>
            <a:chExt cx="1455313" cy="1596084"/>
          </a:xfrm>
        </p:grpSpPr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11B3F0CA-2362-108D-0E21-F1B4B46E828D}"/>
                </a:ext>
              </a:extLst>
            </p:cNvPr>
            <p:cNvSpPr/>
            <p:nvPr/>
          </p:nvSpPr>
          <p:spPr>
            <a:xfrm>
              <a:off x="5344733" y="52415"/>
              <a:ext cx="1455313" cy="1596084"/>
            </a:xfrm>
            <a:prstGeom prst="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sz="1400" kern="0">
                <a:solidFill>
                  <a:prstClr val="white"/>
                </a:solidFill>
                <a:cs typeface="Arial"/>
              </a:endParaRPr>
            </a:p>
          </p:txBody>
        </p:sp>
        <p:sp>
          <p:nvSpPr>
            <p:cNvPr id="41" name="Равнобедренный треугольник 60">
              <a:extLst>
                <a:ext uri="{FF2B5EF4-FFF2-40B4-BE49-F238E27FC236}">
                  <a16:creationId xmlns:a16="http://schemas.microsoft.com/office/drawing/2014/main" id="{66888C1A-8363-15E8-92D1-5CB930B6A3D8}"/>
                </a:ext>
              </a:extLst>
            </p:cNvPr>
            <p:cNvSpPr/>
            <p:nvPr/>
          </p:nvSpPr>
          <p:spPr>
            <a:xfrm>
              <a:off x="5589432" y="862886"/>
              <a:ext cx="953036" cy="785612"/>
            </a:xfrm>
            <a:prstGeom prst="triangl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sz="1400" kern="0">
                <a:solidFill>
                  <a:prstClr val="white"/>
                </a:solidFill>
                <a:cs typeface="Arial"/>
              </a:endParaRPr>
            </a:p>
          </p:txBody>
        </p:sp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C7057ADD-152B-36DF-88FD-3515B41F6C5E}"/>
                </a:ext>
              </a:extLst>
            </p:cNvPr>
            <p:cNvSpPr/>
            <p:nvPr/>
          </p:nvSpPr>
          <p:spPr>
            <a:xfrm>
              <a:off x="5956478" y="738959"/>
              <a:ext cx="231820" cy="257578"/>
            </a:xfrm>
            <a:prstGeom prst="ellipse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sz="1400" kern="0">
                <a:solidFill>
                  <a:prstClr val="white"/>
                </a:solidFill>
                <a:cs typeface="Arial"/>
              </a:endParaRPr>
            </a:p>
          </p:txBody>
        </p:sp>
      </p:grpSp>
      <p:sp>
        <p:nvSpPr>
          <p:cNvPr id="43" name="Скругленный прямоугольник 8">
            <a:extLst>
              <a:ext uri="{FF2B5EF4-FFF2-40B4-BE49-F238E27FC236}">
                <a16:creationId xmlns:a16="http://schemas.microsoft.com/office/drawing/2014/main" id="{64F39A73-809D-EBFA-DC5B-81A040EBF5E6}"/>
              </a:ext>
            </a:extLst>
          </p:cNvPr>
          <p:cNvSpPr/>
          <p:nvPr/>
        </p:nvSpPr>
        <p:spPr>
          <a:xfrm>
            <a:off x="3433185" y="2299866"/>
            <a:ext cx="479452" cy="1068458"/>
          </a:xfrm>
          <a:prstGeom prst="roundRect">
            <a:avLst/>
          </a:prstGeom>
          <a:solidFill>
            <a:srgbClr val="FFFFFF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1400" kern="0">
              <a:solidFill>
                <a:prstClr val="white"/>
              </a:solidFill>
              <a:cs typeface="Arial"/>
            </a:endParaRPr>
          </a:p>
        </p:txBody>
      </p:sp>
      <p:sp>
        <p:nvSpPr>
          <p:cNvPr id="44" name="Дуга 43">
            <a:extLst>
              <a:ext uri="{FF2B5EF4-FFF2-40B4-BE49-F238E27FC236}">
                <a16:creationId xmlns:a16="http://schemas.microsoft.com/office/drawing/2014/main" id="{47AF6455-F905-8568-5623-D0CD1EEC1115}"/>
              </a:ext>
            </a:extLst>
          </p:cNvPr>
          <p:cNvSpPr/>
          <p:nvPr/>
        </p:nvSpPr>
        <p:spPr>
          <a:xfrm rot="19700799">
            <a:off x="1812982" y="2518322"/>
            <a:ext cx="792794" cy="760724"/>
          </a:xfrm>
          <a:prstGeom prst="arc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triangle" w="lg" len="lg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1400" kern="0">
              <a:solidFill>
                <a:prstClr val="black"/>
              </a:solidFill>
              <a:cs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132ABDA-AF49-4312-23C6-D0FA51A8A56D}"/>
              </a:ext>
            </a:extLst>
          </p:cNvPr>
          <p:cNvSpPr txBox="1"/>
          <p:nvPr/>
        </p:nvSpPr>
        <p:spPr>
          <a:xfrm>
            <a:off x="314503" y="2415975"/>
            <a:ext cx="6589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prstClr val="black"/>
                </a:solidFill>
                <a:cs typeface="Arial"/>
              </a:rPr>
              <a:t>Модуль ИНГ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D0C94BE-D058-ED0B-5370-1B2938DC72ED}"/>
              </a:ext>
            </a:extLst>
          </p:cNvPr>
          <p:cNvSpPr txBox="1"/>
          <p:nvPr/>
        </p:nvSpPr>
        <p:spPr>
          <a:xfrm rot="2051077">
            <a:off x="2000950" y="2237919"/>
            <a:ext cx="1283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prstClr val="black"/>
                </a:solidFill>
                <a:cs typeface="Arial"/>
              </a:rPr>
              <a:t>Контейнер с РАО типа НЗК</a:t>
            </a:r>
          </a:p>
        </p:txBody>
      </p:sp>
      <p:sp>
        <p:nvSpPr>
          <p:cNvPr id="47" name="5-конечная звезда 1">
            <a:extLst>
              <a:ext uri="{FF2B5EF4-FFF2-40B4-BE49-F238E27FC236}">
                <a16:creationId xmlns:a16="http://schemas.microsoft.com/office/drawing/2014/main" id="{8F65EF81-763B-37C9-0508-667344C19F37}"/>
              </a:ext>
            </a:extLst>
          </p:cNvPr>
          <p:cNvSpPr/>
          <p:nvPr/>
        </p:nvSpPr>
        <p:spPr>
          <a:xfrm>
            <a:off x="2237093" y="3182450"/>
            <a:ext cx="259990" cy="227620"/>
          </a:xfrm>
          <a:prstGeom prst="star5">
            <a:avLst/>
          </a:prstGeom>
          <a:solidFill>
            <a:srgbClr val="F37D07"/>
          </a:solidFill>
          <a:ln w="25400" cap="flat" cmpd="sng" algn="ctr">
            <a:solidFill>
              <a:srgbClr val="F37D0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48" name="Скругленная соединительная линия 5">
            <a:extLst>
              <a:ext uri="{FF2B5EF4-FFF2-40B4-BE49-F238E27FC236}">
                <a16:creationId xmlns:a16="http://schemas.microsoft.com/office/drawing/2014/main" id="{D2D8A16E-3F55-7650-B057-4A7B8F8E168A}"/>
              </a:ext>
            </a:extLst>
          </p:cNvPr>
          <p:cNvCxnSpPr>
            <a:cxnSpLocks/>
          </p:cNvCxnSpPr>
          <p:nvPr/>
        </p:nvCxnSpPr>
        <p:spPr>
          <a:xfrm>
            <a:off x="726801" y="2879966"/>
            <a:ext cx="1547254" cy="461251"/>
          </a:xfrm>
          <a:prstGeom prst="curvedConnector3">
            <a:avLst>
              <a:gd name="adj1" fmla="val 50000"/>
            </a:avLst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7BCD04DD-07AA-7411-135A-5FD989062BA0}"/>
              </a:ext>
            </a:extLst>
          </p:cNvPr>
          <p:cNvCxnSpPr>
            <a:cxnSpLocks/>
            <a:stCxn id="42" idx="4"/>
          </p:cNvCxnSpPr>
          <p:nvPr/>
        </p:nvCxnSpPr>
        <p:spPr>
          <a:xfrm flipV="1">
            <a:off x="719449" y="2874832"/>
            <a:ext cx="2767931" cy="19900"/>
          </a:xfrm>
          <a:prstGeom prst="straightConnector1">
            <a:avLst/>
          </a:prstGeom>
          <a:noFill/>
          <a:ln w="9525" cap="flat" cmpd="sng" algn="ctr">
            <a:solidFill>
              <a:srgbClr val="002060"/>
            </a:solidFill>
            <a:prstDash val="solid"/>
            <a:tailEnd type="triangle"/>
          </a:ln>
          <a:effectLst/>
        </p:spPr>
      </p:cxnSp>
      <p:sp>
        <p:nvSpPr>
          <p:cNvPr id="50" name="Скругленный прямоугольник 18">
            <a:extLst>
              <a:ext uri="{FF2B5EF4-FFF2-40B4-BE49-F238E27FC236}">
                <a16:creationId xmlns:a16="http://schemas.microsoft.com/office/drawing/2014/main" id="{EE2BFE40-6950-AD39-A56F-FDFA4A033BA0}"/>
              </a:ext>
            </a:extLst>
          </p:cNvPr>
          <p:cNvSpPr/>
          <p:nvPr/>
        </p:nvSpPr>
        <p:spPr>
          <a:xfrm>
            <a:off x="812262" y="4745252"/>
            <a:ext cx="2909418" cy="451088"/>
          </a:xfrm>
          <a:prstGeom prst="roundRect">
            <a:avLst/>
          </a:prstGeom>
          <a:solidFill>
            <a:srgbClr val="F37D07">
              <a:lumMod val="40000"/>
              <a:lumOff val="60000"/>
            </a:srgbClr>
          </a:solidFill>
          <a:ln w="25400" cap="flat" cmpd="sng" algn="ctr">
            <a:solidFill>
              <a:srgbClr val="F37D0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kern="0" dirty="0">
                <a:solidFill>
                  <a:srgbClr val="002060"/>
                </a:solidFill>
                <a:latin typeface="Arial"/>
                <a:cs typeface="Arial"/>
              </a:rPr>
              <a:t>Скорости счета нейтронов в зависимости от угла поворота контейнера</a:t>
            </a:r>
          </a:p>
        </p:txBody>
      </p:sp>
      <p:sp>
        <p:nvSpPr>
          <p:cNvPr id="51" name="Скругленный прямоугольник 46">
            <a:extLst>
              <a:ext uri="{FF2B5EF4-FFF2-40B4-BE49-F238E27FC236}">
                <a16:creationId xmlns:a16="http://schemas.microsoft.com/office/drawing/2014/main" id="{DA2E0C68-B4C2-8180-76AE-DFAB56BE11A3}"/>
              </a:ext>
            </a:extLst>
          </p:cNvPr>
          <p:cNvSpPr/>
          <p:nvPr/>
        </p:nvSpPr>
        <p:spPr>
          <a:xfrm>
            <a:off x="831573" y="5470842"/>
            <a:ext cx="2909418" cy="451088"/>
          </a:xfrm>
          <a:prstGeom prst="roundRect">
            <a:avLst/>
          </a:prstGeom>
          <a:solidFill>
            <a:srgbClr val="F37D07">
              <a:lumMod val="40000"/>
              <a:lumOff val="60000"/>
            </a:srgbClr>
          </a:solidFill>
          <a:ln w="25400" cap="flat" cmpd="sng" algn="ctr">
            <a:solidFill>
              <a:srgbClr val="F37D0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kern="0" dirty="0">
                <a:solidFill>
                  <a:srgbClr val="002060"/>
                </a:solidFill>
                <a:latin typeface="Arial"/>
                <a:cs typeface="Arial"/>
              </a:rPr>
              <a:t>Учет неравномерного распределения матрицы и ЯОДН</a:t>
            </a:r>
          </a:p>
        </p:txBody>
      </p:sp>
      <p:sp>
        <p:nvSpPr>
          <p:cNvPr id="52" name="Скругленный прямоугольник 48">
            <a:extLst>
              <a:ext uri="{FF2B5EF4-FFF2-40B4-BE49-F238E27FC236}">
                <a16:creationId xmlns:a16="http://schemas.microsoft.com/office/drawing/2014/main" id="{9BDCC3C2-0223-1A79-CF4F-21C412B0177D}"/>
              </a:ext>
            </a:extLst>
          </p:cNvPr>
          <p:cNvSpPr/>
          <p:nvPr/>
        </p:nvSpPr>
        <p:spPr>
          <a:xfrm>
            <a:off x="840723" y="6212019"/>
            <a:ext cx="2905207" cy="431218"/>
          </a:xfrm>
          <a:prstGeom prst="roundRect">
            <a:avLst/>
          </a:prstGeom>
          <a:solidFill>
            <a:srgbClr val="F37D07">
              <a:lumMod val="40000"/>
              <a:lumOff val="60000"/>
            </a:srgbClr>
          </a:solidFill>
          <a:ln w="25400" cap="flat" cmpd="sng" algn="ctr">
            <a:solidFill>
              <a:srgbClr val="F37D0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50" kern="0" dirty="0">
                <a:solidFill>
                  <a:srgbClr val="002060"/>
                </a:solidFill>
                <a:latin typeface="Arial"/>
                <a:cs typeface="Arial"/>
              </a:rPr>
              <a:t>Расчет содержания ЯОДН в контейнере</a:t>
            </a:r>
          </a:p>
        </p:txBody>
      </p:sp>
      <p:cxnSp>
        <p:nvCxnSpPr>
          <p:cNvPr id="53" name="Соединитель: уступ 162">
            <a:extLst>
              <a:ext uri="{FF2B5EF4-FFF2-40B4-BE49-F238E27FC236}">
                <a16:creationId xmlns:a16="http://schemas.microsoft.com/office/drawing/2014/main" id="{79A94893-9ACE-22A3-B298-C68AFEBAEB47}"/>
              </a:ext>
            </a:extLst>
          </p:cNvPr>
          <p:cNvCxnSpPr>
            <a:cxnSpLocks/>
            <a:stCxn id="65" idx="3"/>
          </p:cNvCxnSpPr>
          <p:nvPr/>
        </p:nvCxnSpPr>
        <p:spPr>
          <a:xfrm rot="5400000">
            <a:off x="2555891" y="3643042"/>
            <a:ext cx="1380130" cy="838057"/>
          </a:xfrm>
          <a:prstGeom prst="bentConnector3">
            <a:avLst>
              <a:gd name="adj1" fmla="val 82199"/>
            </a:avLst>
          </a:prstGeom>
          <a:noFill/>
          <a:ln w="190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4" name="Соединитель: уступ 182">
            <a:extLst>
              <a:ext uri="{FF2B5EF4-FFF2-40B4-BE49-F238E27FC236}">
                <a16:creationId xmlns:a16="http://schemas.microsoft.com/office/drawing/2014/main" id="{176D2901-B4B8-7122-C528-4429B4FF77E9}"/>
              </a:ext>
            </a:extLst>
          </p:cNvPr>
          <p:cNvCxnSpPr>
            <a:cxnSpLocks/>
            <a:stCxn id="61" idx="3"/>
          </p:cNvCxnSpPr>
          <p:nvPr/>
        </p:nvCxnSpPr>
        <p:spPr>
          <a:xfrm rot="16200000" flipH="1">
            <a:off x="1464909" y="4251886"/>
            <a:ext cx="510583" cy="464902"/>
          </a:xfrm>
          <a:prstGeom prst="bentConnector3">
            <a:avLst>
              <a:gd name="adj1" fmla="val 66737"/>
            </a:avLst>
          </a:prstGeom>
          <a:noFill/>
          <a:ln w="190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6A611B23-9901-3EBD-D87A-87CD7E1A3B53}"/>
              </a:ext>
            </a:extLst>
          </p:cNvPr>
          <p:cNvSpPr txBox="1"/>
          <p:nvPr/>
        </p:nvSpPr>
        <p:spPr>
          <a:xfrm>
            <a:off x="2073645" y="2949937"/>
            <a:ext cx="8419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235</a:t>
            </a:r>
            <a:r>
              <a:rPr kumimoji="0" lang="en-US" alt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kumimoji="0" lang="en-US" altLang="ru-RU" sz="14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</a:t>
            </a:r>
            <a:r>
              <a:rPr kumimoji="0" lang="en-US" altLang="ru-RU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</a:t>
            </a:r>
            <a:r>
              <a:rPr kumimoji="0" lang="en-US" altLang="ru-RU" sz="14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</a:t>
            </a:r>
            <a:r>
              <a:rPr kumimoji="0" lang="en-US" alt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ru-RU" alt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0" name="Скругленный прямоугольник 8">
            <a:extLst>
              <a:ext uri="{FF2B5EF4-FFF2-40B4-BE49-F238E27FC236}">
                <a16:creationId xmlns:a16="http://schemas.microsoft.com/office/drawing/2014/main" id="{6A7D56EA-BF7E-5C09-A7A0-07B4B93B85A3}"/>
              </a:ext>
            </a:extLst>
          </p:cNvPr>
          <p:cNvSpPr/>
          <p:nvPr/>
        </p:nvSpPr>
        <p:spPr>
          <a:xfrm rot="3600000">
            <a:off x="2795448" y="3467866"/>
            <a:ext cx="460057" cy="1113503"/>
          </a:xfrm>
          <a:prstGeom prst="roundRect">
            <a:avLst/>
          </a:prstGeom>
          <a:solidFill>
            <a:srgbClr val="FFFFFF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1400" kern="0">
              <a:solidFill>
                <a:prstClr val="white"/>
              </a:solidFill>
              <a:cs typeface="Arial"/>
            </a:endParaRPr>
          </a:p>
        </p:txBody>
      </p:sp>
      <p:sp>
        <p:nvSpPr>
          <p:cNvPr id="61" name="Скругленный прямоугольник 8">
            <a:extLst>
              <a:ext uri="{FF2B5EF4-FFF2-40B4-BE49-F238E27FC236}">
                <a16:creationId xmlns:a16="http://schemas.microsoft.com/office/drawing/2014/main" id="{A6E1532E-E225-A005-257E-2AA6E1A1A083}"/>
              </a:ext>
            </a:extLst>
          </p:cNvPr>
          <p:cNvSpPr/>
          <p:nvPr/>
        </p:nvSpPr>
        <p:spPr>
          <a:xfrm rot="7200000">
            <a:off x="1372735" y="3473084"/>
            <a:ext cx="460057" cy="1113503"/>
          </a:xfrm>
          <a:prstGeom prst="roundRect">
            <a:avLst/>
          </a:prstGeom>
          <a:solidFill>
            <a:srgbClr val="FFFFFF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1400" kern="0">
              <a:solidFill>
                <a:prstClr val="white"/>
              </a:solidFill>
              <a:cs typeface="Arial"/>
            </a:endParaRPr>
          </a:p>
        </p:txBody>
      </p: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id="{E29A9FBA-8C1E-6D68-1315-3D849EF74048}"/>
              </a:ext>
            </a:extLst>
          </p:cNvPr>
          <p:cNvCxnSpPr>
            <a:cxnSpLocks/>
            <a:endCxn id="76" idx="0"/>
          </p:cNvCxnSpPr>
          <p:nvPr/>
        </p:nvCxnSpPr>
        <p:spPr>
          <a:xfrm flipH="1">
            <a:off x="1678375" y="3421744"/>
            <a:ext cx="548553" cy="415541"/>
          </a:xfrm>
          <a:prstGeom prst="straightConnector1">
            <a:avLst/>
          </a:prstGeom>
          <a:noFill/>
          <a:ln w="9525" cap="flat" cmpd="sng" algn="ctr">
            <a:solidFill>
              <a:srgbClr val="002060"/>
            </a:solidFill>
            <a:prstDash val="solid"/>
            <a:tailEnd type="triangle"/>
          </a:ln>
          <a:effectLst/>
        </p:spPr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AAA40AA9-F52D-B545-1D93-08651ABF5D3E}"/>
              </a:ext>
            </a:extLst>
          </p:cNvPr>
          <p:cNvCxnSpPr>
            <a:cxnSpLocks/>
          </p:cNvCxnSpPr>
          <p:nvPr/>
        </p:nvCxnSpPr>
        <p:spPr>
          <a:xfrm>
            <a:off x="2486688" y="3415287"/>
            <a:ext cx="511498" cy="36668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120EE763-A7F2-C11F-9458-0F4DE4ADC6AB}"/>
              </a:ext>
            </a:extLst>
          </p:cNvPr>
          <p:cNvSpPr txBox="1"/>
          <p:nvPr/>
        </p:nvSpPr>
        <p:spPr>
          <a:xfrm rot="19824632">
            <a:off x="2480648" y="3836701"/>
            <a:ext cx="1143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cs typeface="Arial"/>
              </a:rPr>
              <a:t>Модуль БД потока нейтронов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5282535-46D0-B378-397A-7A584B8758D7}"/>
              </a:ext>
            </a:extLst>
          </p:cNvPr>
          <p:cNvSpPr txBox="1"/>
          <p:nvPr/>
        </p:nvSpPr>
        <p:spPr>
          <a:xfrm rot="5400000">
            <a:off x="3116535" y="2638890"/>
            <a:ext cx="1096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cs typeface="Arial"/>
              </a:rPr>
              <a:t>Модуль БД потока нейтронов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008F9E2-CDD4-A300-9D8C-6F91B1FB02E8}"/>
              </a:ext>
            </a:extLst>
          </p:cNvPr>
          <p:cNvSpPr txBox="1"/>
          <p:nvPr/>
        </p:nvSpPr>
        <p:spPr>
          <a:xfrm rot="1784671">
            <a:off x="985596" y="3812954"/>
            <a:ext cx="1202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cs typeface="Arial"/>
              </a:rPr>
              <a:t>Модуль БД</a:t>
            </a:r>
            <a:br>
              <a:rPr lang="ru-RU" sz="900" dirty="0">
                <a:solidFill>
                  <a:prstClr val="black"/>
                </a:solidFill>
                <a:cs typeface="Arial"/>
              </a:rPr>
            </a:br>
            <a:r>
              <a:rPr lang="ru-RU" sz="900" dirty="0">
                <a:solidFill>
                  <a:prstClr val="black"/>
                </a:solidFill>
                <a:cs typeface="Arial"/>
              </a:rPr>
              <a:t>потока нейтронов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1BC1D44-57F8-601A-65D3-F600DDC9FD02}"/>
              </a:ext>
            </a:extLst>
          </p:cNvPr>
          <p:cNvSpPr txBox="1"/>
          <p:nvPr/>
        </p:nvSpPr>
        <p:spPr>
          <a:xfrm>
            <a:off x="1404019" y="2669835"/>
            <a:ext cx="12088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Первичные быстрые </a:t>
            </a:r>
            <a:r>
              <a:rPr kumimoji="0" lang="en-US" sz="105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</a:t>
            </a:r>
            <a:endParaRPr kumimoji="0" lang="ru-RU" sz="105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28B3C8E-C400-2502-1EE1-D983B1C6EEF5}"/>
              </a:ext>
            </a:extLst>
          </p:cNvPr>
          <p:cNvSpPr txBox="1"/>
          <p:nvPr/>
        </p:nvSpPr>
        <p:spPr>
          <a:xfrm>
            <a:off x="2051857" y="3402907"/>
            <a:ext cx="74650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Вторичные быстрые </a:t>
            </a:r>
            <a:r>
              <a:rPr kumimoji="0" lang="en-US" sz="105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</a:t>
            </a:r>
            <a:endParaRPr kumimoji="0" lang="ru-RU" sz="105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13" name="Прямая со стрелкой 112">
            <a:extLst>
              <a:ext uri="{FF2B5EF4-FFF2-40B4-BE49-F238E27FC236}">
                <a16:creationId xmlns:a16="http://schemas.microsoft.com/office/drawing/2014/main" id="{B77F3247-E31E-4A56-9CA7-466F4DBF8EED}"/>
              </a:ext>
            </a:extLst>
          </p:cNvPr>
          <p:cNvCxnSpPr>
            <a:cxnSpLocks/>
          </p:cNvCxnSpPr>
          <p:nvPr/>
        </p:nvCxnSpPr>
        <p:spPr>
          <a:xfrm flipV="1">
            <a:off x="2486688" y="3110591"/>
            <a:ext cx="946498" cy="230626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BB42A973-8CF4-AD46-D756-3815EB96D8E5}"/>
              </a:ext>
            </a:extLst>
          </p:cNvPr>
          <p:cNvSpPr txBox="1"/>
          <p:nvPr/>
        </p:nvSpPr>
        <p:spPr>
          <a:xfrm>
            <a:off x="1532084" y="3040179"/>
            <a:ext cx="12088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Тепловые </a:t>
            </a:r>
            <a:r>
              <a:rPr kumimoji="0" lang="en-US" sz="105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</a:t>
            </a:r>
            <a:endParaRPr kumimoji="0" lang="ru-RU" sz="105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7" name="Соединитель: уступ 182">
            <a:extLst>
              <a:ext uri="{FF2B5EF4-FFF2-40B4-BE49-F238E27FC236}">
                <a16:creationId xmlns:a16="http://schemas.microsoft.com/office/drawing/2014/main" id="{961A3F2A-D8D6-0231-8D00-C498C1BFD246}"/>
              </a:ext>
            </a:extLst>
          </p:cNvPr>
          <p:cNvCxnSpPr>
            <a:cxnSpLocks/>
            <a:stCxn id="64" idx="1"/>
            <a:endCxn id="50" idx="0"/>
          </p:cNvCxnSpPr>
          <p:nvPr/>
        </p:nvCxnSpPr>
        <p:spPr>
          <a:xfrm rot="10800000" flipV="1">
            <a:off x="2266971" y="4303598"/>
            <a:ext cx="288218" cy="441654"/>
          </a:xfrm>
          <a:prstGeom prst="bentConnector2">
            <a:avLst/>
          </a:prstGeom>
          <a:noFill/>
          <a:ln w="190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graphicFrame>
        <p:nvGraphicFramePr>
          <p:cNvPr id="29" name="Диаграмма 28">
            <a:extLst>
              <a:ext uri="{FF2B5EF4-FFF2-40B4-BE49-F238E27FC236}">
                <a16:creationId xmlns:a16="http://schemas.microsoft.com/office/drawing/2014/main" id="{185F4E1A-1551-7148-AC9B-D91BBCBE4F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8034630"/>
              </p:ext>
            </p:extLst>
          </p:nvPr>
        </p:nvGraphicFramePr>
        <p:xfrm>
          <a:off x="4253786" y="4329236"/>
          <a:ext cx="3517027" cy="2372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4757C346-297F-E800-09D6-0FEBF507EBE9}"/>
              </a:ext>
            </a:extLst>
          </p:cNvPr>
          <p:cNvSpPr/>
          <p:nvPr/>
        </p:nvSpPr>
        <p:spPr>
          <a:xfrm>
            <a:off x="6392004" y="4271614"/>
            <a:ext cx="2381511" cy="593145"/>
          </a:xfrm>
          <a:prstGeom prst="roundRect">
            <a:avLst>
              <a:gd name="adj" fmla="val 3395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Определение оптимального количества модулей детекторов нейтронов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16B9A9-11EA-D77E-9F38-50B00DE8E258}"/>
              </a:ext>
            </a:extLst>
          </p:cNvPr>
          <p:cNvSpPr txBox="1"/>
          <p:nvPr/>
        </p:nvSpPr>
        <p:spPr>
          <a:xfrm>
            <a:off x="370638" y="1341680"/>
            <a:ext cx="3642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Концепция – модульное исполнение, непрерывное вращение упаковки РАО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913A921-82ED-8C33-DC0E-BA4F902B1100}"/>
              </a:ext>
            </a:extLst>
          </p:cNvPr>
          <p:cNvSpPr txBox="1"/>
          <p:nvPr/>
        </p:nvSpPr>
        <p:spPr>
          <a:xfrm>
            <a:off x="4280698" y="1341680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Эскиз</a:t>
            </a:r>
          </a:p>
        </p:txBody>
      </p:sp>
      <p:sp>
        <p:nvSpPr>
          <p:cNvPr id="82" name="AutoShape 15">
            <a:extLst>
              <a:ext uri="{FF2B5EF4-FFF2-40B4-BE49-F238E27FC236}">
                <a16:creationId xmlns:a16="http://schemas.microsoft.com/office/drawing/2014/main" id="{012EC907-D9E4-A187-CAE1-9DE1D8022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6020" y="3534881"/>
            <a:ext cx="1079350" cy="430367"/>
          </a:xfrm>
          <a:prstGeom prst="wedgeRectCallout">
            <a:avLst>
              <a:gd name="adj1" fmla="val 106647"/>
              <a:gd name="adj2" fmla="val -85995"/>
            </a:avLst>
          </a:prstGeom>
          <a:solidFill>
            <a:schemeClr val="bg2">
              <a:lumMod val="90000"/>
            </a:schemeClr>
          </a:solidFill>
          <a:ln w="9525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110000"/>
              </a:lnSpc>
              <a:spcBef>
                <a:spcPts val="800"/>
              </a:spcBef>
              <a:spcAft>
                <a:spcPts val="400"/>
              </a:spcAft>
              <a:buSzPts val="1600"/>
              <a:buBlip>
                <a:blip r:embed="rId5"/>
              </a:buBlip>
              <a:defRPr sz="1600">
                <a:solidFill>
                  <a:srgbClr val="4141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Aft>
                <a:spcPts val="300"/>
              </a:spcAft>
              <a:buSzPts val="1400"/>
              <a:buBlip>
                <a:blip r:embed="rId6"/>
              </a:buBlip>
              <a:defRPr sz="1400">
                <a:solidFill>
                  <a:srgbClr val="4141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ru-RU" sz="1000" b="1" dirty="0"/>
              <a:t>Поворотная платформа</a:t>
            </a:r>
          </a:p>
        </p:txBody>
      </p:sp>
      <p:sp>
        <p:nvSpPr>
          <p:cNvPr id="83" name="AutoShape 15">
            <a:extLst>
              <a:ext uri="{FF2B5EF4-FFF2-40B4-BE49-F238E27FC236}">
                <a16:creationId xmlns:a16="http://schemas.microsoft.com/office/drawing/2014/main" id="{76882AE4-4E53-0C7D-89BD-D10FB9FD8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0120" y="2879967"/>
            <a:ext cx="1073303" cy="430367"/>
          </a:xfrm>
          <a:prstGeom prst="wedgeRectCallout">
            <a:avLst>
              <a:gd name="adj1" fmla="val 158672"/>
              <a:gd name="adj2" fmla="val -102681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110000"/>
              </a:lnSpc>
              <a:spcBef>
                <a:spcPts val="800"/>
              </a:spcBef>
              <a:spcAft>
                <a:spcPts val="400"/>
              </a:spcAft>
              <a:buSzPts val="1600"/>
              <a:buBlip>
                <a:blip r:embed="rId5"/>
              </a:buBlip>
              <a:defRPr sz="1600">
                <a:solidFill>
                  <a:srgbClr val="4141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Aft>
                <a:spcPts val="300"/>
              </a:spcAft>
              <a:buSzPts val="1400"/>
              <a:buBlip>
                <a:blip r:embed="rId6"/>
              </a:buBlip>
              <a:defRPr sz="1400">
                <a:solidFill>
                  <a:srgbClr val="4141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ru-RU" sz="1000" b="1" dirty="0"/>
              <a:t>Упаковка РАО типа НЗК</a:t>
            </a:r>
          </a:p>
        </p:txBody>
      </p:sp>
      <p:sp>
        <p:nvSpPr>
          <p:cNvPr id="85" name="AutoShape 15">
            <a:extLst>
              <a:ext uri="{FF2B5EF4-FFF2-40B4-BE49-F238E27FC236}">
                <a16:creationId xmlns:a16="http://schemas.microsoft.com/office/drawing/2014/main" id="{F62978D4-C3C7-986F-4FCD-C3FD584BB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9291" y="2064174"/>
            <a:ext cx="685323" cy="454450"/>
          </a:xfrm>
          <a:prstGeom prst="wedgeRectCallout">
            <a:avLst>
              <a:gd name="adj1" fmla="val 109141"/>
              <a:gd name="adj2" fmla="val -6719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110000"/>
              </a:lnSpc>
              <a:spcBef>
                <a:spcPts val="800"/>
              </a:spcBef>
              <a:spcAft>
                <a:spcPts val="400"/>
              </a:spcAft>
              <a:buSzPts val="1600"/>
              <a:buBlip>
                <a:blip r:embed="rId5"/>
              </a:buBlip>
              <a:defRPr sz="1600">
                <a:solidFill>
                  <a:srgbClr val="4141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Aft>
                <a:spcPts val="300"/>
              </a:spcAft>
              <a:buSzPts val="1400"/>
              <a:buBlip>
                <a:blip r:embed="rId6"/>
              </a:buBlip>
              <a:defRPr sz="1400">
                <a:solidFill>
                  <a:srgbClr val="4141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ru-RU" sz="1000" b="1" dirty="0"/>
              <a:t>Модуль ИНГ</a:t>
            </a:r>
          </a:p>
        </p:txBody>
      </p:sp>
      <p:sp>
        <p:nvSpPr>
          <p:cNvPr id="86" name="AutoShape 15">
            <a:extLst>
              <a:ext uri="{FF2B5EF4-FFF2-40B4-BE49-F238E27FC236}">
                <a16:creationId xmlns:a16="http://schemas.microsoft.com/office/drawing/2014/main" id="{443DBEE2-AF46-546B-4B33-B0D1C5861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7468" y="882650"/>
            <a:ext cx="955097" cy="655872"/>
          </a:xfrm>
          <a:prstGeom prst="wedgeRectCallout">
            <a:avLst>
              <a:gd name="adj1" fmla="val -96280"/>
              <a:gd name="adj2" fmla="val 44302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110000"/>
              </a:lnSpc>
              <a:spcBef>
                <a:spcPts val="800"/>
              </a:spcBef>
              <a:spcAft>
                <a:spcPts val="400"/>
              </a:spcAft>
              <a:buSzPts val="1600"/>
              <a:buBlip>
                <a:blip r:embed="rId5"/>
              </a:buBlip>
              <a:defRPr sz="1600">
                <a:solidFill>
                  <a:srgbClr val="4141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Aft>
                <a:spcPts val="300"/>
              </a:spcAft>
              <a:buSzPts val="1400"/>
              <a:buBlip>
                <a:blip r:embed="rId6"/>
              </a:buBlip>
              <a:defRPr sz="1400">
                <a:solidFill>
                  <a:srgbClr val="4141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ru-RU" sz="1000" b="1" dirty="0"/>
              <a:t>Модули детекторов нейтронов</a:t>
            </a:r>
          </a:p>
        </p:txBody>
      </p:sp>
    </p:spTree>
    <p:extLst>
      <p:ext uri="{BB962C8B-B14F-4D97-AF65-F5344CB8AC3E}">
        <p14:creationId xmlns:p14="http://schemas.microsoft.com/office/powerpoint/2010/main" val="3628751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CD66EAE4-A631-3A52-FE96-3CD8E6B56824}"/>
              </a:ext>
            </a:extLst>
          </p:cNvPr>
          <p:cNvSpPr/>
          <p:nvPr/>
        </p:nvSpPr>
        <p:spPr>
          <a:xfrm>
            <a:off x="539750" y="4938532"/>
            <a:ext cx="8066088" cy="1661421"/>
          </a:xfrm>
          <a:prstGeom prst="roundRect">
            <a:avLst>
              <a:gd name="adj" fmla="val 9751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E2F8CDF-8CB9-5E0A-7905-BB06085D2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52610"/>
            <a:ext cx="6399213" cy="459206"/>
          </a:xfrm>
        </p:spPr>
        <p:txBody>
          <a:bodyPr/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Угловые спектры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 скоростей счета нейтронов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A3624B-9C6F-3BFF-F18F-DA20A67BAE0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72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1043364"/>
            <a:ext cx="5940425" cy="38379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0AA5B8-F062-57F8-7A44-95EE55324A25}"/>
              </a:ext>
            </a:extLst>
          </p:cNvPr>
          <p:cNvSpPr txBox="1"/>
          <p:nvPr/>
        </p:nvSpPr>
        <p:spPr>
          <a:xfrm>
            <a:off x="497841" y="1371768"/>
            <a:ext cx="25263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Угловые зависимости чувствительности на 10 г ЯОДН, размещенного в различных ячейках контейнера НЗК с цементной матрицей, при использовании трех модулей детекторов нейтронов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92CF1F-A230-61EB-4283-241BDAA1B2F0}"/>
                  </a:ext>
                </a:extLst>
              </p:cNvPr>
              <p:cNvSpPr txBox="1"/>
              <p:nvPr/>
            </p:nvSpPr>
            <p:spPr>
              <a:xfrm>
                <a:off x="4944588" y="5647507"/>
                <a:ext cx="2026965" cy="7789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ЯОДН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92CF1F-A230-61EB-4283-241BDAA1B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4588" y="5647507"/>
                <a:ext cx="2026965" cy="778931"/>
              </a:xfrm>
              <a:prstGeom prst="rect">
                <a:avLst/>
              </a:prstGeom>
              <a:blipFill>
                <a:blip r:embed="rId3"/>
                <a:stretch>
                  <a:fillRect l="-2484" t="-111290" r="-12422" b="-1741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FDB8834-BF95-1882-5A99-8C5D55A1C662}"/>
                  </a:ext>
                </a:extLst>
              </p:cNvPr>
              <p:cNvSpPr txBox="1"/>
              <p:nvPr/>
            </p:nvSpPr>
            <p:spPr>
              <a:xfrm>
                <a:off x="1368425" y="5601404"/>
                <a:ext cx="3062605" cy="8711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𝑒𝑥𝑝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nary>
                      <m:r>
                        <a:rPr lang="ru-RU" b="0" i="0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FDB8834-BF95-1882-5A99-8C5D55A1C6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8425" y="5601404"/>
                <a:ext cx="3062605" cy="871136"/>
              </a:xfrm>
              <a:prstGeom prst="rect">
                <a:avLst/>
              </a:prstGeom>
              <a:blipFill>
                <a:blip r:embed="rId4"/>
                <a:stretch>
                  <a:fillRect t="-95652" b="-1507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CFFBCF3-1BD6-A01C-4455-EB8B3A2EF730}"/>
              </a:ext>
            </a:extLst>
          </p:cNvPr>
          <p:cNvSpPr txBox="1"/>
          <p:nvPr/>
        </p:nvSpPr>
        <p:spPr>
          <a:xfrm>
            <a:off x="875728" y="4955736"/>
            <a:ext cx="7905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Угловая зависимость откликов детекторов нейтронов от упаковки РАО описывается как система линейных уравнений откликов от </a:t>
            </a:r>
            <a:r>
              <a:rPr lang="en-US" sz="1600" b="1" i="1" dirty="0">
                <a:solidFill>
                  <a:srgbClr val="002060"/>
                </a:solidFill>
              </a:rPr>
              <a:t>N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ячеек</a:t>
            </a:r>
          </a:p>
        </p:txBody>
      </p:sp>
    </p:spTree>
    <p:extLst>
      <p:ext uri="{BB962C8B-B14F-4D97-AF65-F5344CB8AC3E}">
        <p14:creationId xmlns:p14="http://schemas.microsoft.com/office/powerpoint/2010/main" val="2647219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E2F8CDF-8CB9-5E0A-7905-BB06085D2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49" y="366602"/>
            <a:ext cx="6399213" cy="459206"/>
          </a:xfrm>
        </p:spPr>
        <p:txBody>
          <a:bodyPr/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Образцы-имитаторы упаковок РАО для метрологической аттестации измерений содержания ЯОДН</a:t>
            </a:r>
            <a:br>
              <a:rPr lang="ru-RU" sz="2400" b="1" i="1" dirty="0">
                <a:solidFill>
                  <a:schemeClr val="accent5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2430F49-938E-1858-A2D8-F0C3D0556F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8" t="20446" r="35091" b="8675"/>
          <a:stretch/>
        </p:blipFill>
        <p:spPr bwMode="auto">
          <a:xfrm>
            <a:off x="390420" y="1742085"/>
            <a:ext cx="2513653" cy="184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DB127CB8-AFB2-6EE5-623C-F7576634B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r="12831" b="8837"/>
          <a:stretch/>
        </p:blipFill>
        <p:spPr bwMode="auto">
          <a:xfrm>
            <a:off x="6360610" y="1732556"/>
            <a:ext cx="2276082" cy="185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: скругленные углы 1">
            <a:extLst>
              <a:ext uri="{FF2B5EF4-FFF2-40B4-BE49-F238E27FC236}">
                <a16:creationId xmlns:a16="http://schemas.microsoft.com/office/drawing/2014/main" id="{CE70C405-2639-692C-075E-6E17967750B7}"/>
              </a:ext>
            </a:extLst>
          </p:cNvPr>
          <p:cNvSpPr/>
          <p:nvPr/>
        </p:nvSpPr>
        <p:spPr>
          <a:xfrm>
            <a:off x="3491879" y="3068960"/>
            <a:ext cx="2160242" cy="1440160"/>
          </a:xfrm>
          <a:prstGeom prst="roundRect">
            <a:avLst/>
          </a:prstGeom>
          <a:solidFill>
            <a:srgbClr val="F37D07">
              <a:lumMod val="40000"/>
              <a:lumOff val="60000"/>
            </a:srgbClr>
          </a:solidFill>
          <a:ln w="25400" cap="flat" cmpd="sng" algn="ctr">
            <a:solidFill>
              <a:srgbClr val="F37D07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Аттестованные объекты содержания ЯОДН в упаковках РАО</a:t>
            </a:r>
          </a:p>
        </p:txBody>
      </p:sp>
      <p:sp>
        <p:nvSpPr>
          <p:cNvPr id="20" name="AutoShape 8">
            <a:extLst>
              <a:ext uri="{FF2B5EF4-FFF2-40B4-BE49-F238E27FC236}">
                <a16:creationId xmlns:a16="http://schemas.microsoft.com/office/drawing/2014/main" id="{66B6E352-0E38-A1E1-2AE8-BE3C47C030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414142"/>
              </a:solidFill>
              <a:latin typeface="Arial" charset="0"/>
              <a:cs typeface="Arial" charset="0"/>
            </a:endParaRPr>
          </a:p>
        </p:txBody>
      </p:sp>
      <p:pic>
        <p:nvPicPr>
          <p:cNvPr id="21" name="Picture 10">
            <a:extLst>
              <a:ext uri="{FF2B5EF4-FFF2-40B4-BE49-F238E27FC236}">
                <a16:creationId xmlns:a16="http://schemas.microsoft.com/office/drawing/2014/main" id="{B4D7D525-EC04-7980-BD2F-91BD6F46A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18500" b="1176"/>
          <a:stretch/>
        </p:blipFill>
        <p:spPr bwMode="auto">
          <a:xfrm>
            <a:off x="6208484" y="4504732"/>
            <a:ext cx="1009890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трелка: вправо 6">
            <a:extLst>
              <a:ext uri="{FF2B5EF4-FFF2-40B4-BE49-F238E27FC236}">
                <a16:creationId xmlns:a16="http://schemas.microsoft.com/office/drawing/2014/main" id="{461BEEA5-8BC3-3793-81DA-AD082AACF23B}"/>
              </a:ext>
            </a:extLst>
          </p:cNvPr>
          <p:cNvSpPr/>
          <p:nvPr/>
        </p:nvSpPr>
        <p:spPr>
          <a:xfrm rot="20147663">
            <a:off x="5685166" y="2908771"/>
            <a:ext cx="560447" cy="292269"/>
          </a:xfrm>
          <a:prstGeom prst="rightArrow">
            <a:avLst/>
          </a:prstGeom>
          <a:solidFill>
            <a:srgbClr val="F37D07"/>
          </a:solidFill>
          <a:ln w="25400" cap="flat" cmpd="sng" algn="ctr">
            <a:solidFill>
              <a:srgbClr val="F37D0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Стрелка: вправо 28">
            <a:extLst>
              <a:ext uri="{FF2B5EF4-FFF2-40B4-BE49-F238E27FC236}">
                <a16:creationId xmlns:a16="http://schemas.microsoft.com/office/drawing/2014/main" id="{1B4EDE4F-BEB6-74BF-D48D-B53AD48FA663}"/>
              </a:ext>
            </a:extLst>
          </p:cNvPr>
          <p:cNvSpPr/>
          <p:nvPr/>
        </p:nvSpPr>
        <p:spPr>
          <a:xfrm rot="1606598">
            <a:off x="5620240" y="4422385"/>
            <a:ext cx="560447" cy="292269"/>
          </a:xfrm>
          <a:prstGeom prst="rightArrow">
            <a:avLst/>
          </a:prstGeom>
          <a:solidFill>
            <a:srgbClr val="F37D07"/>
          </a:solidFill>
          <a:ln w="25400" cap="flat" cmpd="sng" algn="ctr">
            <a:solidFill>
              <a:srgbClr val="F37D0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Стрелка: вправо 29">
            <a:extLst>
              <a:ext uri="{FF2B5EF4-FFF2-40B4-BE49-F238E27FC236}">
                <a16:creationId xmlns:a16="http://schemas.microsoft.com/office/drawing/2014/main" id="{188A8686-4D63-E0FD-8527-470A6B1D4336}"/>
              </a:ext>
            </a:extLst>
          </p:cNvPr>
          <p:cNvSpPr/>
          <p:nvPr/>
        </p:nvSpPr>
        <p:spPr>
          <a:xfrm rot="12560350">
            <a:off x="2939733" y="2879192"/>
            <a:ext cx="560447" cy="292269"/>
          </a:xfrm>
          <a:prstGeom prst="rightArrow">
            <a:avLst/>
          </a:prstGeom>
          <a:solidFill>
            <a:srgbClr val="F37D07"/>
          </a:solidFill>
          <a:ln w="25400" cap="flat" cmpd="sng" algn="ctr">
            <a:solidFill>
              <a:srgbClr val="F37D0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C6B8C6-6E42-6454-202D-9321F854F5D9}"/>
              </a:ext>
            </a:extLst>
          </p:cNvPr>
          <p:cNvSpPr txBox="1"/>
          <p:nvPr/>
        </p:nvSpPr>
        <p:spPr>
          <a:xfrm>
            <a:off x="7289891" y="5576758"/>
            <a:ext cx="1476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414142"/>
                </a:solidFill>
                <a:latin typeface="Arial" charset="0"/>
                <a:cs typeface="Arial" charset="0"/>
              </a:rPr>
              <a:t>Бочка объемом 0,2 м</a:t>
            </a:r>
            <a:r>
              <a:rPr lang="ru-RU" sz="1400" baseline="30000" dirty="0">
                <a:solidFill>
                  <a:srgbClr val="414142"/>
                </a:solidFill>
                <a:latin typeface="Arial" charset="0"/>
                <a:cs typeface="Arial" charset="0"/>
              </a:rPr>
              <a:t>3</a:t>
            </a:r>
            <a:endParaRPr lang="ru-RU" sz="1400" dirty="0">
              <a:solidFill>
                <a:srgbClr val="414142"/>
              </a:solidFill>
              <a:latin typeface="Arial" charset="0"/>
              <a:cs typeface="Arial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21FC1B-27C8-D3D3-5CA8-A431518ED0FC}"/>
              </a:ext>
            </a:extLst>
          </p:cNvPr>
          <p:cNvSpPr txBox="1"/>
          <p:nvPr/>
        </p:nvSpPr>
        <p:spPr>
          <a:xfrm>
            <a:off x="319146" y="3591999"/>
            <a:ext cx="25136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414142"/>
                </a:solidFill>
                <a:latin typeface="Arial" charset="0"/>
                <a:cs typeface="Arial" charset="0"/>
              </a:rPr>
              <a:t>Железобетонный контейнер типа НЗК-РАДОН,</a:t>
            </a:r>
            <a:br>
              <a:rPr lang="ru-RU" sz="1400" dirty="0">
                <a:solidFill>
                  <a:srgbClr val="414142"/>
                </a:solidFill>
                <a:latin typeface="Arial" charset="0"/>
                <a:cs typeface="Arial" charset="0"/>
              </a:rPr>
            </a:br>
            <a:r>
              <a:rPr lang="ru-RU" sz="1400" dirty="0">
                <a:solidFill>
                  <a:srgbClr val="414142"/>
                </a:solidFill>
                <a:latin typeface="Arial" charset="0"/>
                <a:cs typeface="Arial" charset="0"/>
              </a:rPr>
              <a:t>объем 1,5 м</a:t>
            </a:r>
            <a:r>
              <a:rPr lang="ru-RU" sz="1400" baseline="30000" dirty="0">
                <a:solidFill>
                  <a:srgbClr val="414142"/>
                </a:solidFill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217048-D596-2242-FB0E-B0DA71E294CE}"/>
              </a:ext>
            </a:extLst>
          </p:cNvPr>
          <p:cNvSpPr txBox="1"/>
          <p:nvPr/>
        </p:nvSpPr>
        <p:spPr>
          <a:xfrm>
            <a:off x="251164" y="4774886"/>
            <a:ext cx="59711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C00000"/>
                </a:solidFill>
                <a:latin typeface="Arial" charset="0"/>
                <a:cs typeface="Arial" charset="0"/>
              </a:rPr>
              <a:t>На основе ГСО массовой доли </a:t>
            </a:r>
            <a:r>
              <a:rPr lang="ru-RU" sz="1600" baseline="30000" dirty="0">
                <a:solidFill>
                  <a:srgbClr val="C00000"/>
                </a:solidFill>
                <a:latin typeface="Arial" charset="0"/>
                <a:cs typeface="Arial" charset="0"/>
              </a:rPr>
              <a:t>235</a:t>
            </a:r>
            <a:r>
              <a:rPr lang="en-US" sz="1600" dirty="0">
                <a:solidFill>
                  <a:srgbClr val="C00000"/>
                </a:solidFill>
                <a:latin typeface="Arial" charset="0"/>
                <a:cs typeface="Arial" charset="0"/>
              </a:rPr>
              <a:t>U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C00000"/>
                </a:solidFill>
                <a:latin typeface="Arial" charset="0"/>
                <a:cs typeface="Arial" charset="0"/>
              </a:rPr>
              <a:t>Содержание ЯОДН от 0,05 до 50 г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C00000"/>
                </a:solidFill>
                <a:latin typeface="Arial" charset="0"/>
                <a:cs typeface="Arial" charset="0"/>
              </a:rPr>
              <a:t>Три типа матрицы: органические соединения, цементный компаунд, металл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C00000"/>
                </a:solidFill>
                <a:latin typeface="Arial" charset="0"/>
                <a:cs typeface="Arial" charset="0"/>
              </a:rPr>
              <a:t>Конструкция воспроизводит равномерное и неравномерное распределение ЯОДН и матрицы по объему контейнера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7E17DD-0D60-A1AC-AE47-7723122CE4C6}"/>
              </a:ext>
            </a:extLst>
          </p:cNvPr>
          <p:cNvSpPr txBox="1"/>
          <p:nvPr/>
        </p:nvSpPr>
        <p:spPr>
          <a:xfrm>
            <a:off x="6311201" y="3615463"/>
            <a:ext cx="25136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414142"/>
                </a:solidFill>
                <a:latin typeface="Arial" charset="0"/>
                <a:cs typeface="Arial" charset="0"/>
              </a:rPr>
              <a:t>Металлический контейнер типа КМЗ,</a:t>
            </a:r>
            <a:br>
              <a:rPr lang="ru-RU" sz="1400" dirty="0">
                <a:solidFill>
                  <a:srgbClr val="414142"/>
                </a:solidFill>
                <a:latin typeface="Arial" charset="0"/>
                <a:cs typeface="Arial" charset="0"/>
              </a:rPr>
            </a:br>
            <a:r>
              <a:rPr lang="ru-RU" sz="1400" dirty="0">
                <a:solidFill>
                  <a:srgbClr val="414142"/>
                </a:solidFill>
                <a:latin typeface="Arial" charset="0"/>
                <a:cs typeface="Arial" charset="0"/>
              </a:rPr>
              <a:t>объем 3,1 м</a:t>
            </a:r>
            <a:r>
              <a:rPr lang="ru-RU" sz="1400" baseline="30000" dirty="0">
                <a:solidFill>
                  <a:srgbClr val="414142"/>
                </a:solidFill>
                <a:latin typeface="Arial" charset="0"/>
                <a:cs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70538903"/>
      </p:ext>
    </p:extLst>
  </p:cSld>
  <p:clrMapOvr>
    <a:masterClrMapping/>
  </p:clrMapOvr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0" id="{6DEC93EF-9E65-AE4D-AF29-577CCE25C2BA}" vid="{2EC9C681-5FC3-6646-9972-1309E8B19FA2}"/>
    </a:ext>
  </a:extLst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0" id="{6DEC93EF-9E65-AE4D-AF29-577CCE25C2BA}" vid="{627D1A01-8A3C-5540-9D44-6F26F42DC8A3}"/>
    </a:ext>
  </a:extLst>
</a:theme>
</file>

<file path=ppt/theme/theme3.xml><?xml version="1.0" encoding="utf-8"?>
<a:theme xmlns:a="http://schemas.openxmlformats.org/drawingml/2006/main" name="Текст картинка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кст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Диаграмма">
  <a:themeElements>
    <a:clrScheme name="тема для слайдов с диаграммами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293D6D"/>
      </a:accent1>
      <a:accent2>
        <a:srgbClr val="456EA9"/>
      </a:accent2>
      <a:accent3>
        <a:srgbClr val="68B0E0"/>
      </a:accent3>
      <a:accent4>
        <a:srgbClr val="ACC44D"/>
      </a:accent4>
      <a:accent5>
        <a:srgbClr val="4C9D8D"/>
      </a:accent5>
      <a:accent6>
        <a:srgbClr val="7F7F7F"/>
      </a:accent6>
      <a:hlink>
        <a:srgbClr val="414042"/>
      </a:hlink>
      <a:folHlink>
        <a:srgbClr val="41404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0" id="{6DEC93EF-9E65-AE4D-AF29-577CCE25C2BA}" vid="{39E5E070-8CD9-6841-96EA-CE863DBDA369}"/>
    </a:ext>
  </a:extLst>
</a:theme>
</file>

<file path=ppt/theme/theme7.xml><?xml version="1.0" encoding="utf-8"?>
<a:theme xmlns:a="http://schemas.openxmlformats.org/drawingml/2006/main" name="Заключительны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Presentation_4x3_white_template</Template>
  <TotalTime>6935</TotalTime>
  <Words>1417</Words>
  <Application>Microsoft Office PowerPoint</Application>
  <PresentationFormat>Экран (4:3)</PresentationFormat>
  <Paragraphs>210</Paragraphs>
  <Slides>13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13</vt:i4>
      </vt:variant>
    </vt:vector>
  </HeadingPairs>
  <TitlesOfParts>
    <vt:vector size="25" baseType="lpstr">
      <vt:lpstr>Arial</vt:lpstr>
      <vt:lpstr>Calibri</vt:lpstr>
      <vt:lpstr>Cambria Math</vt:lpstr>
      <vt:lpstr>Times New Roman</vt:lpstr>
      <vt:lpstr>Wingdings</vt:lpstr>
      <vt:lpstr>Титульный слайд</vt:lpstr>
      <vt:lpstr>Перебивочный слайд</vt:lpstr>
      <vt:lpstr>Текст картинка</vt:lpstr>
      <vt:lpstr>Текст</vt:lpstr>
      <vt:lpstr>Диаграмма</vt:lpstr>
      <vt:lpstr>Текст диаграмма</vt:lpstr>
      <vt:lpstr>Заключительный слайд</vt:lpstr>
      <vt:lpstr>Разработка аппаратно-программного комплекса для контроля содержания ядерно-опасных делящихся нуклидов в упаковках негомогенных радиоактивных отходов</vt:lpstr>
      <vt:lpstr>Контроль содержания ЯОДН в упаковках РАО</vt:lpstr>
      <vt:lpstr>Почему недостаточно гамма-спектрометрии?</vt:lpstr>
      <vt:lpstr>Активный нейтронный метод для измерения содержания ЯОДН</vt:lpstr>
      <vt:lpstr>Мировой опыт: Комплекс CHICADE в CEA (Кадараш, Франция) </vt:lpstr>
      <vt:lpstr>Презентация PowerPoint</vt:lpstr>
      <vt:lpstr>Программно-аппаратный комплекс для контроля содержания ЯОДН в упаковках негомогенных РАО</vt:lpstr>
      <vt:lpstr>Угловые спектры скоростей счета нейтронов </vt:lpstr>
      <vt:lpstr>Образцы-имитаторы упаковок РАО для метрологической аттестации измерений содержания ЯОДН </vt:lpstr>
      <vt:lpstr>Конструкция образцов-имитаторов содержания ЯОДН в упаковках РАО </vt:lpstr>
      <vt:lpstr>Следующие этапы разработки программно- аппаратного комплекса </vt:lpstr>
      <vt:lpstr>Целевые характеристики программно-аппаратного комплекса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Хомякова</dc:creator>
  <cp:lastModifiedBy>Павел Корчагин</cp:lastModifiedBy>
  <cp:revision>128</cp:revision>
  <dcterms:created xsi:type="dcterms:W3CDTF">2019-09-24T12:47:23Z</dcterms:created>
  <dcterms:modified xsi:type="dcterms:W3CDTF">2023-10-16T07:55:16Z</dcterms:modified>
</cp:coreProperties>
</file>